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5"/>
  </p:notesMasterIdLst>
  <p:handoutMasterIdLst>
    <p:handoutMasterId r:id="rId56"/>
  </p:handoutMasterIdLst>
  <p:sldIdLst>
    <p:sldId id="256" r:id="rId2"/>
    <p:sldId id="577" r:id="rId3"/>
    <p:sldId id="424" r:id="rId4"/>
    <p:sldId id="568" r:id="rId5"/>
    <p:sldId id="444" r:id="rId6"/>
    <p:sldId id="569" r:id="rId7"/>
    <p:sldId id="445" r:id="rId8"/>
    <p:sldId id="409" r:id="rId9"/>
    <p:sldId id="447" r:id="rId10"/>
    <p:sldId id="335" r:id="rId11"/>
    <p:sldId id="405" r:id="rId12"/>
    <p:sldId id="363" r:id="rId13"/>
    <p:sldId id="564" r:id="rId14"/>
    <p:sldId id="342" r:id="rId15"/>
    <p:sldId id="391" r:id="rId16"/>
    <p:sldId id="565" r:id="rId17"/>
    <p:sldId id="344" r:id="rId18"/>
    <p:sldId id="566" r:id="rId19"/>
    <p:sldId id="392" r:id="rId20"/>
    <p:sldId id="411" r:id="rId21"/>
    <p:sldId id="450" r:id="rId22"/>
    <p:sldId id="413" r:id="rId23"/>
    <p:sldId id="258" r:id="rId24"/>
    <p:sldId id="415" r:id="rId25"/>
    <p:sldId id="417" r:id="rId26"/>
    <p:sldId id="422" r:id="rId27"/>
    <p:sldId id="423" r:id="rId28"/>
    <p:sldId id="425" r:id="rId29"/>
    <p:sldId id="426" r:id="rId30"/>
    <p:sldId id="427" r:id="rId31"/>
    <p:sldId id="429" r:id="rId32"/>
    <p:sldId id="570" r:id="rId33"/>
    <p:sldId id="571" r:id="rId34"/>
    <p:sldId id="572" r:id="rId35"/>
    <p:sldId id="573" r:id="rId36"/>
    <p:sldId id="574" r:id="rId37"/>
    <p:sldId id="575" r:id="rId38"/>
    <p:sldId id="561" r:id="rId39"/>
    <p:sldId id="434" r:id="rId40"/>
    <p:sldId id="442" r:id="rId41"/>
    <p:sldId id="460" r:id="rId42"/>
    <p:sldId id="461" r:id="rId43"/>
    <p:sldId id="462" r:id="rId44"/>
    <p:sldId id="464" r:id="rId45"/>
    <p:sldId id="465" r:id="rId46"/>
    <p:sldId id="454" r:id="rId47"/>
    <p:sldId id="576" r:id="rId48"/>
    <p:sldId id="567" r:id="rId49"/>
    <p:sldId id="345" r:id="rId50"/>
    <p:sldId id="451" r:id="rId51"/>
    <p:sldId id="562" r:id="rId52"/>
    <p:sldId id="563" r:id="rId53"/>
    <p:sldId id="443"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7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47"/>
    <p:restoredTop sz="88299"/>
  </p:normalViewPr>
  <p:slideViewPr>
    <p:cSldViewPr snapToGrid="0" snapToObjects="1">
      <p:cViewPr varScale="1">
        <p:scale>
          <a:sx n="100" d="100"/>
          <a:sy n="100" d="100"/>
        </p:scale>
        <p:origin x="176" y="432"/>
      </p:cViewPr>
      <p:guideLst>
        <p:guide orient="horz" pos="2184"/>
        <p:guide pos="3744"/>
      </p:guideLst>
    </p:cSldViewPr>
  </p:slideViewPr>
  <p:notesTextViewPr>
    <p:cViewPr>
      <p:scale>
        <a:sx n="170" d="100"/>
        <a:sy n="17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7/23/23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7/23/23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to the third session, on Data Visualization.</a:t>
            </a:r>
          </a:p>
        </p:txBody>
      </p:sp>
      <p:sp>
        <p:nvSpPr>
          <p:cNvPr id="4" name="Slide Number Placeholder 3"/>
          <p:cNvSpPr>
            <a:spLocks noGrp="1"/>
          </p:cNvSpPr>
          <p:nvPr>
            <p:ph type="sldNum" sz="quarter" idx="5"/>
          </p:nvPr>
        </p:nvSpPr>
        <p:spPr/>
        <p:txBody>
          <a:bodyPr/>
          <a:lstStyle/>
          <a:p>
            <a:fld id="{0A193586-FEB5-7C43-8F44-7EFAE4EECA28}" type="slidenum">
              <a:rPr lang="en-US" smtClean="0"/>
              <a:t>1</a:t>
            </a:fld>
            <a:endParaRPr lang="en-US"/>
          </a:p>
        </p:txBody>
      </p:sp>
    </p:spTree>
    <p:extLst>
      <p:ext uri="{BB962C8B-B14F-4D97-AF65-F5344CB8AC3E}">
        <p14:creationId xmlns:p14="http://schemas.microsoft.com/office/powerpoint/2010/main" val="1055615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So here a quick analysis of how we just used </a:t>
            </a:r>
            <a:r>
              <a:rPr lang="en-US" i="0" baseline="0" dirty="0" err="1"/>
              <a:t>ggplot</a:t>
            </a:r>
            <a:r>
              <a:rPr lang="en-US" i="0" baseline="0" dirty="0"/>
              <a:t> to make that histogram. </a:t>
            </a:r>
          </a:p>
          <a:p>
            <a:endParaRPr lang="en-US" i="0" baseline="0" dirty="0"/>
          </a:p>
          <a:p>
            <a:r>
              <a:rPr lang="en-US" i="0" baseline="0" dirty="0"/>
              <a:t>You can see that we give it a ** data frame, in this case, our </a:t>
            </a:r>
            <a:r>
              <a:rPr lang="en-US" b="1" i="0" baseline="0" dirty="0" err="1"/>
              <a:t>covid_testing</a:t>
            </a:r>
            <a:r>
              <a:rPr lang="en-US" i="0" baseline="0" dirty="0"/>
              <a:t> data</a:t>
            </a:r>
          </a:p>
          <a:p>
            <a:r>
              <a:rPr lang="en-US" i="0" baseline="0" dirty="0"/>
              <a:t>We specify the ** type of plot, or “</a:t>
            </a:r>
            <a:r>
              <a:rPr lang="en-US" b="1" i="0" baseline="0" dirty="0" err="1"/>
              <a:t>geom</a:t>
            </a:r>
            <a:r>
              <a:rPr lang="en-US" i="0" baseline="0" dirty="0"/>
              <a:t>”, in this case, a </a:t>
            </a:r>
            <a:r>
              <a:rPr lang="en-US" b="1" i="0" baseline="0" dirty="0"/>
              <a:t>histogram</a:t>
            </a:r>
          </a:p>
          <a:p>
            <a:r>
              <a:rPr lang="en-US" i="0" baseline="0" dirty="0"/>
              <a:t>And we specify an ** </a:t>
            </a:r>
            <a:r>
              <a:rPr lang="en-US" b="1" i="0" baseline="0" dirty="0"/>
              <a:t>aesthetic mapping</a:t>
            </a:r>
            <a:r>
              <a:rPr lang="en-US" b="0" i="0" baseline="0" dirty="0"/>
              <a:t>. I</a:t>
            </a:r>
            <a:r>
              <a:rPr lang="en-US" i="0" baseline="0" dirty="0"/>
              <a:t>n this case, we’re saying that we want the </a:t>
            </a:r>
            <a:r>
              <a:rPr lang="en-US" b="1" i="0" baseline="0" dirty="0"/>
              <a:t>x axis</a:t>
            </a:r>
            <a:r>
              <a:rPr lang="en-US" b="0" i="0" baseline="0" dirty="0"/>
              <a:t> to represent the </a:t>
            </a:r>
            <a:r>
              <a:rPr lang="en-US" b="1" i="0" baseline="0" dirty="0" err="1"/>
              <a:t>pan_day</a:t>
            </a:r>
            <a:r>
              <a:rPr lang="en-US" b="1" i="0" baseline="0" dirty="0"/>
              <a:t>. </a:t>
            </a:r>
            <a:r>
              <a:rPr lang="en-US" b="0" i="0" baseline="0" dirty="0"/>
              <a:t>Since this is a histogram, I don’t have to specify the y axis, because in a histogram the y axis is always the count of cases in a bin.</a:t>
            </a:r>
          </a:p>
          <a:p>
            <a:endParaRPr lang="en-US" b="0" i="0" baseline="0" dirty="0"/>
          </a:p>
          <a:p>
            <a:r>
              <a:rPr lang="en-US" i="0" baseline="0" dirty="0"/>
              <a:t>A few more details to note: you always start a plot by calling the ** </a:t>
            </a:r>
            <a:r>
              <a:rPr lang="en-US" b="1" i="0" baseline="0" dirty="0" err="1"/>
              <a:t>ggplot</a:t>
            </a:r>
            <a:r>
              <a:rPr lang="en-US" i="0" baseline="0" dirty="0"/>
              <a:t>() function;</a:t>
            </a:r>
          </a:p>
          <a:p>
            <a:r>
              <a:rPr lang="en-US" i="0" baseline="0" dirty="0"/>
              <a:t>To connect the </a:t>
            </a:r>
            <a:r>
              <a:rPr lang="en-US" i="0" baseline="0" dirty="0" err="1"/>
              <a:t>ggplot</a:t>
            </a:r>
            <a:r>
              <a:rPr lang="en-US" i="0" baseline="0" dirty="0"/>
              <a:t> function to the </a:t>
            </a:r>
            <a:r>
              <a:rPr lang="en-US" i="0" baseline="0" dirty="0" err="1"/>
              <a:t>geom</a:t>
            </a:r>
            <a:r>
              <a:rPr lang="en-US" i="0" baseline="0" dirty="0"/>
              <a:t> function you use a ** ‘+’ sign which you usually put at the end of the line, followed by a newline;</a:t>
            </a:r>
          </a:p>
          <a:p>
            <a:r>
              <a:rPr lang="en-US" i="0" baseline="0" dirty="0"/>
              <a:t>and the mappings need to go inside the ** </a:t>
            </a:r>
            <a:r>
              <a:rPr lang="en-US" b="1" i="0" baseline="0" dirty="0" err="1"/>
              <a:t>aes</a:t>
            </a:r>
            <a:r>
              <a:rPr lang="en-US" b="1" i="0" baseline="0" dirty="0"/>
              <a:t>() </a:t>
            </a:r>
            <a:r>
              <a:rPr lang="en-US" i="0" baseline="0" dirty="0"/>
              <a:t>function. “AES” is for “aesthetic mapping”.</a:t>
            </a:r>
          </a:p>
          <a:p>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1093732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lot of information. Let’s break this down to build up to a more general template. Here’s a preview of that template, and we’ll spend the next 15 minutes or so exploring it. </a:t>
            </a:r>
          </a:p>
          <a:p>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start with the code written in </a:t>
            </a:r>
            <a:r>
              <a:rPr lang="en-US" b="1" dirty="0"/>
              <a:t>black</a:t>
            </a:r>
            <a:r>
              <a:rPr lang="en-US" dirty="0"/>
              <a:t> – black is constant part - and fill in the details written in </a:t>
            </a:r>
            <a:r>
              <a:rPr lang="en-US" b="1" dirty="0"/>
              <a:t>blue</a:t>
            </a:r>
            <a:r>
              <a:rPr lang="en-US" dirty="0"/>
              <a:t>. To fill in the details, you need to do 3 things:</a:t>
            </a:r>
            <a:br>
              <a:rPr lang="en-US" b="0" i="0" baseline="0" dirty="0"/>
            </a:br>
            <a:br>
              <a:rPr lang="en-US" b="0" i="0" baseline="0" dirty="0"/>
            </a:br>
            <a:r>
              <a:rPr lang="en-US" b="0" i="0" baseline="0" dirty="0"/>
              <a:t>** </a:t>
            </a:r>
            <a:r>
              <a:rPr lang="en-US" b="0" baseline="0" dirty="0"/>
              <a:t>Pick a tidy data frame (this contains the data you want to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 Pick a </a:t>
            </a:r>
            <a:r>
              <a:rPr lang="en-US" b="0" baseline="0" dirty="0" err="1"/>
              <a:t>geom</a:t>
            </a:r>
            <a:r>
              <a:rPr lang="en-US" b="0" baseline="0" dirty="0"/>
              <a:t> function (this is the type of plot you want to make),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 Write aesthetic mappings (and we’ll go over what that means)</a:t>
            </a:r>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4223681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The first detail you need to define is a “tidy” data frame &lt;- this contains the data you want to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100223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I mean by “tidy” data frame? </a:t>
            </a:r>
          </a:p>
          <a:p>
            <a:endParaRPr lang="en-US" dirty="0"/>
          </a:p>
          <a:p>
            <a:r>
              <a:rPr lang="en-US" dirty="0"/>
              <a:t>A data set can take on a lot of different shapes. But there is one shape that is best suited for data analysis, and that shape is called ”tidy.” </a:t>
            </a:r>
          </a:p>
          <a:p>
            <a:endParaRPr lang="en-US" dirty="0"/>
          </a:p>
          <a:p>
            <a:r>
              <a:rPr lang="en-US" dirty="0"/>
              <a:t>A data set is tidy if: ** each variable is in its own column;</a:t>
            </a:r>
          </a:p>
          <a:p>
            <a:r>
              <a:rPr lang="en-US" dirty="0"/>
              <a:t>** Each observation is in its own row, and</a:t>
            </a:r>
          </a:p>
          <a:p>
            <a:r>
              <a:rPr lang="en-US" dirty="0"/>
              <a:t>** Each value is in its own cell.</a:t>
            </a:r>
          </a:p>
          <a:p>
            <a:pPr marL="171450" indent="-171450">
              <a:buFont typeface="Arial" panose="020B0604020202020204" pitchFamily="34" charset="0"/>
              <a:buChar char="•"/>
            </a:pPr>
            <a:endParaRPr lang="en-US" dirty="0"/>
          </a:p>
          <a:p>
            <a:r>
              <a:rPr lang="en-US" dirty="0"/>
              <a:t>The opposite of “tidy” is often called “messy.” And often times much of the data analysis work is to convert “messy” data into “tidy data.” But for now, fortunately for us, the </a:t>
            </a:r>
            <a:r>
              <a:rPr lang="en-US" dirty="0" err="1"/>
              <a:t>covid_testing</a:t>
            </a:r>
            <a:r>
              <a:rPr lang="en-US" dirty="0"/>
              <a:t> data set is tidy already. </a:t>
            </a:r>
          </a:p>
          <a:p>
            <a:endParaRPr lang="en-US" dirty="0"/>
          </a:p>
          <a:p>
            <a:r>
              <a:rPr lang="en-US" dirty="0"/>
              <a:t>We’re going to revisit the concept of “tidy data” tomorrow. </a:t>
            </a:r>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676334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pick </a:t>
            </a:r>
            <a:r>
              <a:rPr lang="en-US" b="0" baseline="0" dirty="0"/>
              <a:t>a </a:t>
            </a:r>
            <a:r>
              <a:rPr lang="en-US" b="1" baseline="0" dirty="0" err="1"/>
              <a:t>geom</a:t>
            </a:r>
            <a:r>
              <a:rPr lang="en-US" b="1" baseline="0" dirty="0"/>
              <a:t> </a:t>
            </a:r>
            <a:r>
              <a:rPr lang="en-US" b="0" baseline="0" dirty="0"/>
              <a:t>function… this is how you tell R what kind of plot you want to create.</a:t>
            </a:r>
          </a:p>
        </p:txBody>
      </p:sp>
      <p:sp>
        <p:nvSpPr>
          <p:cNvPr id="4" name="Slide Number Placeholder 3"/>
          <p:cNvSpPr>
            <a:spLocks noGrp="1"/>
          </p:cNvSpPr>
          <p:nvPr>
            <p:ph type="sldNum" sz="quarter" idx="10"/>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3108797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We’ll go into more detail about what </a:t>
            </a:r>
            <a:r>
              <a:rPr lang="en-US" baseline="0" dirty="0" err="1"/>
              <a:t>geom</a:t>
            </a:r>
            <a:r>
              <a:rPr lang="en-US" baseline="0" dirty="0"/>
              <a:t> functions are, but for now, just know that you need to tell </a:t>
            </a:r>
            <a:r>
              <a:rPr lang="en-US" baseline="0" dirty="0" err="1"/>
              <a:t>ggplot</a:t>
            </a:r>
            <a:r>
              <a:rPr lang="en-US" baseline="0" dirty="0"/>
              <a:t> what type of graph you want, and you do that by picking the right </a:t>
            </a:r>
            <a:r>
              <a:rPr lang="en-US" b="1" baseline="0" dirty="0" err="1"/>
              <a:t>geom</a:t>
            </a:r>
            <a:r>
              <a:rPr lang="en-US" baseline="0" dirty="0"/>
              <a:t>_ function.</a:t>
            </a:r>
          </a:p>
          <a:p>
            <a:endParaRPr lang="en-US" baseline="0" dirty="0"/>
          </a:p>
          <a:p>
            <a:r>
              <a:rPr lang="en-US" baseline="0" dirty="0"/>
              <a:t>Here are the six </a:t>
            </a:r>
            <a:r>
              <a:rPr lang="en-US" baseline="0" dirty="0" err="1"/>
              <a:t>geom</a:t>
            </a:r>
            <a:r>
              <a:rPr lang="en-US" baseline="0" dirty="0"/>
              <a:t> functions that I think are the most useful for visualizing clinical data. You can make histograms, bar graphs, scatter plots, dot plots, boxplots, and line graphs. There are many more </a:t>
            </a:r>
            <a:r>
              <a:rPr lang="en-US" baseline="0" dirty="0" err="1"/>
              <a:t>geom</a:t>
            </a:r>
            <a:r>
              <a:rPr lang="en-US" baseline="0" dirty="0"/>
              <a:t> functions available, but you are going to get a lot of mileage by just knowing about these ones here.</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2036075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baseline="0" dirty="0"/>
              <a:t>The third and last step is to write “aesthetic mappings”. An aesthetic mapping relates the columns of a data frame to things like axes or colors on the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22316876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an aesthetic and what’s an aesthetic mapping? </a:t>
            </a:r>
          </a:p>
          <a:p>
            <a:endParaRPr lang="en-US" dirty="0"/>
          </a:p>
          <a:p>
            <a:r>
              <a:rPr lang="en-US" dirty="0"/>
              <a:t>An </a:t>
            </a:r>
            <a:r>
              <a:rPr lang="en-US" b="1" dirty="0"/>
              <a:t>aesthetic</a:t>
            </a:r>
            <a:r>
              <a:rPr lang="en-US" dirty="0"/>
              <a:t> is something that you can </a:t>
            </a:r>
            <a:r>
              <a:rPr lang="en-US" i="1" dirty="0"/>
              <a:t>see </a:t>
            </a:r>
            <a:r>
              <a:rPr lang="en-US" dirty="0"/>
              <a:t>about a </a:t>
            </a:r>
            <a:r>
              <a:rPr lang="en-US" i="1" dirty="0"/>
              <a:t>data element </a:t>
            </a:r>
            <a:r>
              <a:rPr lang="en-US" dirty="0"/>
              <a:t>on a graphic, such as its position on an x/y grid, but also other features such as for example its color.</a:t>
            </a:r>
          </a:p>
          <a:p>
            <a:endParaRPr lang="en-US" dirty="0"/>
          </a:p>
          <a:p>
            <a:r>
              <a:rPr lang="en-US" dirty="0"/>
              <a:t>An </a:t>
            </a:r>
            <a:r>
              <a:rPr lang="en-US" b="1" dirty="0"/>
              <a:t>aesthetic mapping </a:t>
            </a:r>
            <a:r>
              <a:rPr lang="en-US" dirty="0"/>
              <a:t>is a rule that tells </a:t>
            </a:r>
            <a:r>
              <a:rPr lang="en-US" dirty="0" err="1"/>
              <a:t>ggplot</a:t>
            </a:r>
            <a:r>
              <a:rPr lang="en-US" dirty="0"/>
              <a:t> how to draw the data from a specific column of the data set on the plot.</a:t>
            </a:r>
          </a:p>
          <a:p>
            <a:endParaRPr lang="en-US" dirty="0"/>
          </a:p>
          <a:p>
            <a:r>
              <a:rPr lang="en-US" dirty="0"/>
              <a:t>For example: consider this data frame with 3 columns: a, b, and c; and this x/y grid.</a:t>
            </a:r>
          </a:p>
          <a:p>
            <a:endParaRPr lang="en-US" dirty="0"/>
          </a:p>
          <a:p>
            <a:r>
              <a:rPr lang="en-US" dirty="0"/>
              <a:t>The aesthetic mapping above defines that the ** </a:t>
            </a:r>
            <a:r>
              <a:rPr lang="en-US" b="1" dirty="0"/>
              <a:t>x</a:t>
            </a:r>
            <a:r>
              <a:rPr lang="en-US" dirty="0"/>
              <a:t> axis position of each marking should be derived from the "</a:t>
            </a:r>
            <a:r>
              <a:rPr lang="en-US" b="1" dirty="0"/>
              <a:t>a</a:t>
            </a:r>
            <a:r>
              <a:rPr lang="en-US" dirty="0"/>
              <a:t>" column'</a:t>
            </a:r>
          </a:p>
          <a:p>
            <a:r>
              <a:rPr lang="en-US" dirty="0"/>
              <a:t>The ** </a:t>
            </a:r>
            <a:r>
              <a:rPr lang="en-US" b="1" dirty="0"/>
              <a:t>y</a:t>
            </a:r>
            <a:r>
              <a:rPr lang="en-US" dirty="0"/>
              <a:t> axis position from the "</a:t>
            </a:r>
            <a:r>
              <a:rPr lang="en-US" b="1" dirty="0"/>
              <a:t>b</a:t>
            </a:r>
            <a:r>
              <a:rPr lang="en-US" dirty="0"/>
              <a:t>" column</a:t>
            </a:r>
          </a:p>
          <a:p>
            <a:r>
              <a:rPr lang="en-US" dirty="0"/>
              <a:t>And that the ** </a:t>
            </a:r>
            <a:r>
              <a:rPr lang="en-US" b="1" dirty="0"/>
              <a:t>color </a:t>
            </a:r>
            <a:r>
              <a:rPr lang="en-US" dirty="0"/>
              <a:t>should come from the "</a:t>
            </a:r>
            <a:r>
              <a:rPr lang="en-US" b="1" dirty="0"/>
              <a:t>c</a:t>
            </a:r>
            <a:r>
              <a:rPr lang="en-US" dirty="0"/>
              <a:t>" column. </a:t>
            </a:r>
          </a:p>
          <a:p>
            <a:r>
              <a:rPr lang="en-US" dirty="0"/>
              <a:t>As a result, you get the following ** graph, which visually encodes all the information from those 3 columns in the data frame. (R automatically figures out reasonable axis limits and a color scale, but you can fine tune this manually.)</a:t>
            </a:r>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9631111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y/x position and color are the most common aesthetics you will use. If you want to plot more than 3 variables at a time, you can also use shape or size, and for line graphs, you can use line width or line type such as solid or scattered as aesthetics.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thing to notice is that things like axis labels, labels, fonts, and annotations aren’t considered aesthetics. This is because they don’t have a relationship with each individual data point in a data set. So when we talk about aesthetics we strictly talk about graphical features that encode specific features of a data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Picking the best aesthetics for your graph is as much an art as it is a science. At the end of this session, I’ll have a recommendation for a reference that is a great introduction to this topic if you’re interested.</a:t>
            </a:r>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3951672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recap. To make any kind of graph, you start with the template and…</a:t>
            </a:r>
          </a:p>
          <a:p>
            <a:endParaRPr lang="en-US" b="0" baseline="0" dirty="0"/>
          </a:p>
          <a:p>
            <a:r>
              <a:rPr lang="en-US" b="0" baseline="0" dirty="0"/>
              <a:t>** Pick a tidy data frame (this contains the data you want to plot),</a:t>
            </a:r>
          </a:p>
          <a:p>
            <a:r>
              <a:rPr lang="en-US" b="0" baseline="0" dirty="0"/>
              <a:t>** Pick a </a:t>
            </a:r>
            <a:r>
              <a:rPr lang="en-US" b="0" baseline="0" dirty="0" err="1"/>
              <a:t>geom</a:t>
            </a:r>
            <a:r>
              <a:rPr lang="en-US" b="0" baseline="0" dirty="0"/>
              <a:t> function (this is the type of plot you want to create), and </a:t>
            </a:r>
          </a:p>
          <a:p>
            <a:r>
              <a:rPr lang="en-US" b="0" baseline="0" dirty="0"/>
              <a:t>** Write aesthetic mappings (this is where you map data elements to x/y position, color, and possibly other graphical features)</a:t>
            </a:r>
          </a:p>
          <a:p>
            <a:endParaRPr lang="en-US" b="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1899253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42291409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min</a:t>
            </a:r>
          </a:p>
        </p:txBody>
      </p:sp>
      <p:sp>
        <p:nvSpPr>
          <p:cNvPr id="4" name="Slide Number Placeholder 3"/>
          <p:cNvSpPr>
            <a:spLocks noGrp="1"/>
          </p:cNvSpPr>
          <p:nvPr>
            <p:ph type="sldNum" sz="quarter" idx="5"/>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4241998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spend the next few minutes on an important conceptual distinction about how you can define aesthetics in your plot.</a:t>
            </a:r>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29899790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this plot. It’s the same as the one you’ve created at the beginning of the session, except the bars are blue, not black. So the difference is the “</a:t>
            </a:r>
            <a:r>
              <a:rPr lang="en-US" b="1" dirty="0"/>
              <a:t>fill” aesthetic</a:t>
            </a:r>
            <a:r>
              <a:rPr lang="en-US" b="0" dirty="0"/>
              <a:t>. But we’re not really </a:t>
            </a:r>
            <a:r>
              <a:rPr lang="en-US" b="1" dirty="0"/>
              <a:t>mapping</a:t>
            </a:r>
            <a:r>
              <a:rPr lang="en-US" b="0" dirty="0"/>
              <a:t> the fill aesthetic to a variable here, because all bars are the same fill color. They don’t represent the values of a variable of a data frame. Instead, we’re </a:t>
            </a:r>
            <a:r>
              <a:rPr lang="en-US" b="1" dirty="0"/>
              <a:t>setting</a:t>
            </a:r>
            <a:r>
              <a:rPr lang="en-US" b="0" dirty="0"/>
              <a:t> it to a constant value, the color blue. Let’s look at how you can do this with </a:t>
            </a:r>
            <a:r>
              <a:rPr lang="en-US" b="0" dirty="0" err="1"/>
              <a:t>ggplot</a:t>
            </a:r>
            <a:r>
              <a:rPr lang="en-US" b="0"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552469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exercise, you just </a:t>
            </a:r>
            <a:r>
              <a:rPr lang="en-US" b="1" dirty="0"/>
              <a:t>mapped </a:t>
            </a:r>
            <a:r>
              <a:rPr lang="en-US" b="0" dirty="0"/>
              <a:t>the “fill” aesthetic to the “</a:t>
            </a:r>
            <a:r>
              <a:rPr lang="en-US" b="1" dirty="0"/>
              <a:t>result”</a:t>
            </a:r>
            <a:r>
              <a:rPr lang="en-US" b="0" dirty="0"/>
              <a:t> variable, by writing ”fill = result” inside the </a:t>
            </a:r>
            <a:r>
              <a:rPr lang="en-US" b="1" dirty="0" err="1"/>
              <a:t>aes</a:t>
            </a:r>
            <a:r>
              <a:rPr lang="en-US" b="0" dirty="0"/>
              <a:t> function.</a:t>
            </a:r>
          </a:p>
          <a:p>
            <a:endParaRPr lang="en-US" b="0" dirty="0"/>
          </a:p>
          <a:p>
            <a:r>
              <a:rPr lang="en-US" b="0" dirty="0"/>
              <a:t>The general rule is: if an aesthetic is defined </a:t>
            </a:r>
            <a:r>
              <a:rPr lang="en-US" b="1" dirty="0"/>
              <a:t>inside of the </a:t>
            </a:r>
            <a:r>
              <a:rPr lang="en-US" b="1" dirty="0" err="1"/>
              <a:t>aes</a:t>
            </a:r>
            <a:r>
              <a:rPr lang="en-US" b="0" dirty="0"/>
              <a:t> function then that aesthetic gets </a:t>
            </a:r>
            <a:r>
              <a:rPr lang="en-US" b="1" dirty="0"/>
              <a:t>mapped </a:t>
            </a:r>
            <a:r>
              <a:rPr lang="en-US" b="0" dirty="0"/>
              <a:t>to a </a:t>
            </a:r>
            <a:r>
              <a:rPr lang="en-US" b="1" dirty="0"/>
              <a:t>variable </a:t>
            </a:r>
            <a:r>
              <a:rPr lang="en-US" b="0" dirty="0"/>
              <a:t>(or column).</a:t>
            </a:r>
          </a:p>
          <a:p>
            <a:endParaRPr lang="en-US" b="0"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471109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aesthetic is defined </a:t>
            </a:r>
            <a:r>
              <a:rPr lang="en-US" b="1" dirty="0"/>
              <a:t>outside of the </a:t>
            </a:r>
            <a:r>
              <a:rPr lang="en-US" b="1" dirty="0" err="1"/>
              <a:t>aes</a:t>
            </a:r>
            <a:r>
              <a:rPr lang="en-US" b="1" dirty="0"/>
              <a:t> function</a:t>
            </a:r>
            <a:r>
              <a:rPr lang="en-US" b="0" dirty="0"/>
              <a:t> (but still inside of the </a:t>
            </a:r>
            <a:r>
              <a:rPr lang="en-US" b="1" dirty="0" err="1"/>
              <a:t>geom</a:t>
            </a:r>
            <a:r>
              <a:rPr lang="en-US" b="0" dirty="0"/>
              <a:t> function) – then it’s set to a constant value, like “blue”. R knows a lot of different colors by their English name. </a:t>
            </a:r>
          </a:p>
          <a:p>
            <a:endParaRPr lang="en-US" b="0" dirty="0"/>
          </a:p>
          <a:p>
            <a:r>
              <a:rPr lang="en-US" b="0" dirty="0"/>
              <a:t>** Color names need to be put into quotes.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30861559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recap </a:t>
            </a:r>
            <a:r>
              <a:rPr lang="en-US" b="1" dirty="0"/>
              <a:t>setting</a:t>
            </a:r>
            <a:r>
              <a:rPr lang="en-US" dirty="0"/>
              <a:t> vs </a:t>
            </a:r>
            <a:r>
              <a:rPr lang="en-US" b="1" dirty="0"/>
              <a:t>mapping</a:t>
            </a:r>
            <a:r>
              <a:rPr lang="en-US" dirty="0"/>
              <a:t> aesthetics:</a:t>
            </a:r>
          </a:p>
          <a:p>
            <a:endParaRPr lang="en-US" dirty="0"/>
          </a:p>
          <a:p>
            <a:r>
              <a:rPr lang="en-US" dirty="0"/>
              <a:t>If you define an aesthetic </a:t>
            </a:r>
            <a:r>
              <a:rPr lang="en-US" b="1" dirty="0"/>
              <a:t>inside</a:t>
            </a:r>
            <a:r>
              <a:rPr lang="en-US" dirty="0"/>
              <a:t> </a:t>
            </a:r>
            <a:r>
              <a:rPr lang="en-US" dirty="0" err="1"/>
              <a:t>aes</a:t>
            </a:r>
            <a:r>
              <a:rPr lang="en-US" dirty="0"/>
              <a:t>() -&gt; aesthetic gets </a:t>
            </a:r>
            <a:r>
              <a:rPr lang="en-US" b="1" dirty="0"/>
              <a:t>mapped</a:t>
            </a:r>
            <a:r>
              <a:rPr lang="en-US" dirty="0"/>
              <a:t> to a </a:t>
            </a:r>
            <a:r>
              <a:rPr lang="en-US" b="1" dirty="0"/>
              <a:t>variable of the data frame</a:t>
            </a:r>
          </a:p>
          <a:p>
            <a:r>
              <a:rPr lang="en-US" dirty="0"/>
              <a:t>If you define an aesthetic </a:t>
            </a:r>
            <a:r>
              <a:rPr lang="en-US" b="1" dirty="0"/>
              <a:t>outside</a:t>
            </a:r>
            <a:r>
              <a:rPr lang="en-US" dirty="0"/>
              <a:t> </a:t>
            </a:r>
            <a:r>
              <a:rPr lang="en-US" dirty="0" err="1"/>
              <a:t>aes</a:t>
            </a:r>
            <a:r>
              <a:rPr lang="en-US" dirty="0"/>
              <a:t>() -&gt; aesthetic gets </a:t>
            </a:r>
            <a:r>
              <a:rPr lang="en-US" b="1" dirty="0"/>
              <a:t>set</a:t>
            </a:r>
            <a:r>
              <a:rPr lang="en-US" dirty="0"/>
              <a:t> to </a:t>
            </a:r>
            <a:r>
              <a:rPr lang="en-US" b="1" dirty="0"/>
              <a:t>constant value</a:t>
            </a:r>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36389720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briefly looked at </a:t>
            </a:r>
            <a:r>
              <a:rPr lang="en-US" dirty="0" err="1"/>
              <a:t>geom</a:t>
            </a:r>
            <a:r>
              <a:rPr lang="en-US" dirty="0"/>
              <a:t>_ functions earlier and you might now appreciate how that makes it so easy to switch out one type of graph for another. But let’s dive a bit deeper into the concept of </a:t>
            </a:r>
            <a:r>
              <a:rPr lang="en-US" dirty="0" err="1"/>
              <a:t>geom</a:t>
            </a:r>
            <a:r>
              <a:rPr lang="en-US" dirty="0"/>
              <a:t> functions.</a:t>
            </a: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27771750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these two plots. How are they similar?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The x axis is the same, </a:t>
            </a:r>
            <a:r>
              <a:rPr lang="en-US" dirty="0" err="1"/>
              <a:t>pan_day</a:t>
            </a:r>
            <a:r>
              <a:rPr lang="en-US" dirty="0"/>
              <a:t>, </a:t>
            </a:r>
          </a:p>
          <a:p>
            <a:pPr marL="0" indent="0">
              <a:buFont typeface="Arial" panose="020B0604020202020204" pitchFamily="34" charset="0"/>
              <a:buNone/>
            </a:pPr>
            <a:r>
              <a:rPr lang="en-US" dirty="0"/>
              <a:t>* and the y axis as well, count. </a:t>
            </a:r>
          </a:p>
          <a:p>
            <a:pPr marL="0" indent="0">
              <a:buFont typeface="Arial" panose="020B0604020202020204" pitchFamily="34" charset="0"/>
              <a:buNone/>
            </a:pPr>
            <a:r>
              <a:rPr lang="en-US" dirty="0"/>
              <a:t>* Actually, the underlying </a:t>
            </a:r>
            <a:r>
              <a:rPr lang="en-US" b="1" dirty="0"/>
              <a:t>data</a:t>
            </a:r>
            <a:r>
              <a:rPr lang="en-US" b="0" dirty="0"/>
              <a:t> is the same as well.</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14044196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a:t>
            </a:r>
            <a:r>
              <a:rPr lang="en-US" b="1" dirty="0"/>
              <a:t>different</a:t>
            </a:r>
            <a:r>
              <a:rPr lang="en-US" b="0" dirty="0"/>
              <a:t> is that on the </a:t>
            </a:r>
            <a:r>
              <a:rPr lang="en-US" b="1" dirty="0"/>
              <a:t>left, </a:t>
            </a:r>
            <a:r>
              <a:rPr lang="en-US" b="0" dirty="0"/>
              <a:t>the data is shown as a histogram, and on the right, it’s shown as what’s called a frequency polygon. </a:t>
            </a:r>
          </a:p>
          <a:p>
            <a:endParaRPr lang="en-US" b="0" dirty="0"/>
          </a:p>
          <a:p>
            <a:r>
              <a:rPr lang="en-US" b="0" dirty="0"/>
              <a:t>* So a </a:t>
            </a:r>
            <a:r>
              <a:rPr lang="en-US" b="0" dirty="0" err="1"/>
              <a:t>geom</a:t>
            </a:r>
            <a:r>
              <a:rPr lang="en-US" b="0" dirty="0"/>
              <a:t> function is a function that, given the data, and aesthetic mappings, generates the graph, or in </a:t>
            </a:r>
            <a:r>
              <a:rPr lang="en-US" b="0" dirty="0" err="1"/>
              <a:t>ggplot</a:t>
            </a:r>
            <a:r>
              <a:rPr lang="en-US" b="0" dirty="0"/>
              <a:t> jargon, the </a:t>
            </a:r>
            <a:r>
              <a:rPr lang="en-US" b="1" dirty="0"/>
              <a:t>geometric object</a:t>
            </a:r>
            <a:r>
              <a:rPr lang="en-US" b="0" dirty="0"/>
              <a:t> used to represent the data, hence the term “</a:t>
            </a:r>
            <a:r>
              <a:rPr lang="en-US" b="0" dirty="0" err="1"/>
              <a:t>geom</a:t>
            </a:r>
            <a:r>
              <a:rPr lang="en-US" b="0" dirty="0"/>
              <a:t>”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3511111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Breakouts (about 5 min) **</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898591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I’m going to ask you to imagine what the following plot would look like: </a:t>
            </a:r>
            <a:r>
              <a:rPr lang="en-US" b="0" dirty="0"/>
              <a:t>…</a:t>
            </a:r>
          </a:p>
          <a:p>
            <a:r>
              <a:rPr lang="en-US" b="0" dirty="0"/>
              <a:t>…</a:t>
            </a:r>
          </a:p>
          <a:p>
            <a:r>
              <a:rPr lang="en-US" b="0" dirty="0"/>
              <a:t>Click “yes” to let me know when you have a mental picture!</a:t>
            </a:r>
          </a:p>
          <a:p>
            <a:endParaRPr lang="en-US" b="0" dirty="0"/>
          </a:p>
          <a:p>
            <a:r>
              <a:rPr lang="en-US" b="0" dirty="0"/>
              <a:t>Everybody have an idea? Click “yes” to let me know to go on!</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30031140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briefly looked at </a:t>
            </a:r>
            <a:r>
              <a:rPr lang="en-US" dirty="0" err="1"/>
              <a:t>geom</a:t>
            </a:r>
            <a:r>
              <a:rPr lang="en-US" dirty="0"/>
              <a:t>_ functions earlier and you might now appreciate how that makes it so easy to switch out one type of graph for another. But let’s dive a bit deeper into the concept of </a:t>
            </a:r>
            <a:r>
              <a:rPr lang="en-US" dirty="0" err="1"/>
              <a:t>geom</a:t>
            </a:r>
            <a:r>
              <a:rPr lang="en-US" dirty="0"/>
              <a:t> functions.</a:t>
            </a: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8843085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elements, like position adjustments, themes, color scales, facets, coordinate systems, and text can be added to a </a:t>
            </a:r>
            <a:r>
              <a:rPr lang="en-US" dirty="0" err="1"/>
              <a:t>ggplot</a:t>
            </a:r>
            <a:r>
              <a:rPr lang="en-US" dirty="0"/>
              <a:t> command in the same way that we added a second </a:t>
            </a:r>
            <a:r>
              <a:rPr lang="en-US" dirty="0" err="1"/>
              <a:t>geom</a:t>
            </a:r>
            <a:r>
              <a:rPr lang="en-US" dirty="0"/>
              <a:t> layer – by writing a plus sign followed by a theme function, a scale function, a facet function, etc. You can find out about these functions on the Data Visualization Cheat Sheet.</a:t>
            </a: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4369030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recap. To make any kind of graph, you start with the template and…</a:t>
            </a:r>
          </a:p>
          <a:p>
            <a:endParaRPr lang="en-US" b="0" baseline="0" dirty="0"/>
          </a:p>
          <a:p>
            <a:r>
              <a:rPr lang="en-US" b="0" baseline="0" dirty="0"/>
              <a:t>** Pick a tidy data frame (this contains the data you want to plot),</a:t>
            </a:r>
          </a:p>
          <a:p>
            <a:r>
              <a:rPr lang="en-US" b="0" baseline="0" dirty="0"/>
              <a:t>** Pick a </a:t>
            </a:r>
            <a:r>
              <a:rPr lang="en-US" b="0" baseline="0" dirty="0" err="1"/>
              <a:t>geom</a:t>
            </a:r>
            <a:r>
              <a:rPr lang="en-US" b="0" baseline="0" dirty="0"/>
              <a:t> function (this is the type of plot you want to create), and </a:t>
            </a:r>
          </a:p>
          <a:p>
            <a:r>
              <a:rPr lang="en-US" b="0" baseline="0" dirty="0"/>
              <a:t>** Write aesthetic mappings (this is where you map data elements to x/y position, color, and possibly other graphical features)</a:t>
            </a:r>
          </a:p>
          <a:p>
            <a:endParaRPr lang="en-US" b="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41210261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recap. To make any kind of graph, you start with the template and…</a:t>
            </a:r>
          </a:p>
          <a:p>
            <a:endParaRPr lang="en-US" b="0" baseline="0" dirty="0"/>
          </a:p>
          <a:p>
            <a:r>
              <a:rPr lang="en-US" b="0" baseline="0" dirty="0"/>
              <a:t>** Pick a tidy data frame (this contains the data you want to plot),</a:t>
            </a:r>
          </a:p>
          <a:p>
            <a:r>
              <a:rPr lang="en-US" b="0" baseline="0" dirty="0"/>
              <a:t>** Pick a </a:t>
            </a:r>
            <a:r>
              <a:rPr lang="en-US" b="0" baseline="0" dirty="0" err="1"/>
              <a:t>geom</a:t>
            </a:r>
            <a:r>
              <a:rPr lang="en-US" b="0" baseline="0" dirty="0"/>
              <a:t> function (this is the type of plot you want to create), and </a:t>
            </a:r>
          </a:p>
          <a:p>
            <a:r>
              <a:rPr lang="en-US" b="0" baseline="0" dirty="0"/>
              <a:t>** Write aesthetic mappings (this is where you map data elements to x/y position, color, and possibly other graphical features)</a:t>
            </a:r>
          </a:p>
          <a:p>
            <a:endParaRPr lang="en-US" b="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13567441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Breakouts (about 5 min) **</a:t>
            </a:r>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38869620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1665937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last part of this session, I want to show a few additional things you can do with </a:t>
            </a:r>
            <a:r>
              <a:rPr lang="en-US" dirty="0" err="1"/>
              <a:t>ggplot</a:t>
            </a:r>
            <a:r>
              <a:rPr lang="en-US" dirty="0"/>
              <a:t>, without going into much detail.</a:t>
            </a:r>
          </a:p>
        </p:txBody>
      </p:sp>
      <p:sp>
        <p:nvSpPr>
          <p:cNvPr id="4" name="Slide Number Placeholder 3"/>
          <p:cNvSpPr>
            <a:spLocks noGrp="1"/>
          </p:cNvSpPr>
          <p:nvPr>
            <p:ph type="sldNum" sz="quarter" idx="5"/>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30370700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elements, like position adjustments, themes, color scales, facets, coordinate systems, and text can be added to a </a:t>
            </a:r>
            <a:r>
              <a:rPr lang="en-US" dirty="0" err="1"/>
              <a:t>ggplot</a:t>
            </a:r>
            <a:r>
              <a:rPr lang="en-US" dirty="0"/>
              <a:t> command in the same way that we added a second </a:t>
            </a:r>
            <a:r>
              <a:rPr lang="en-US" dirty="0" err="1"/>
              <a:t>geom</a:t>
            </a:r>
            <a:r>
              <a:rPr lang="en-US" dirty="0"/>
              <a:t> layer – by writing a plus sign followed by a theme function, a scale function, a facet function, etc. You can find out about these functions on the Data Visualization Cheat Sheet.</a:t>
            </a:r>
          </a:p>
        </p:txBody>
      </p:sp>
      <p:sp>
        <p:nvSpPr>
          <p:cNvPr id="4" name="Slide Number Placeholder 3"/>
          <p:cNvSpPr>
            <a:spLocks noGrp="1"/>
          </p:cNvSpPr>
          <p:nvPr>
            <p:ph type="sldNum" sz="quarter" idx="5"/>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19677436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only scratched the surface of what you can do with </a:t>
            </a:r>
            <a:r>
              <a:rPr lang="en-US" dirty="0" err="1"/>
              <a:t>ggplots</a:t>
            </a:r>
            <a:r>
              <a:rPr lang="en-US" dirty="0"/>
              <a:t>, especially when you combine them with data wrangling tools that you’ll learn about tomorrow. For example, you can change how overlapping objects are arranged, for example from a stacked histogram to side-by-side bars.</a:t>
            </a:r>
          </a:p>
          <a:p>
            <a:endParaRPr lang="en-US" dirty="0"/>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40863926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use different themes which affect how non-data elements such as axes, gridlines, and background appear.</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3293875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I’m going to ask you to imagine what the following plot would look like: </a:t>
            </a:r>
            <a:r>
              <a:rPr lang="en-US" b="0" dirty="0"/>
              <a:t>…</a:t>
            </a:r>
          </a:p>
          <a:p>
            <a:r>
              <a:rPr lang="en-US" b="0" dirty="0"/>
              <a:t>…</a:t>
            </a:r>
          </a:p>
          <a:p>
            <a:r>
              <a:rPr lang="en-US" b="0" dirty="0"/>
              <a:t>Click “yes” to let me know when you have a mental picture!</a:t>
            </a:r>
          </a:p>
          <a:p>
            <a:endParaRPr lang="en-US" b="0" dirty="0"/>
          </a:p>
          <a:p>
            <a:r>
              <a:rPr lang="en-US" b="0" dirty="0"/>
              <a:t>Everybody have an idea? Click “yes” to let me know to go on!</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8502673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customize color scales.</a:t>
            </a:r>
          </a:p>
          <a:p>
            <a:endParaRPr lang="en-US" dirty="0"/>
          </a:p>
          <a:p>
            <a:endParaRPr lang="en-US" dirty="0"/>
          </a:p>
          <a:p>
            <a:r>
              <a:rPr lang="en-US" dirty="0"/>
              <a:t>library(</a:t>
            </a:r>
            <a:r>
              <a:rPr lang="en-US" dirty="0" err="1"/>
              <a:t>colorspace</a:t>
            </a:r>
            <a:r>
              <a:rPr lang="en-US" dirty="0"/>
              <a:t>)</a:t>
            </a:r>
          </a:p>
          <a:p>
            <a:endParaRPr lang="en-US" dirty="0"/>
          </a:p>
          <a:p>
            <a:r>
              <a:rPr lang="en-US" dirty="0"/>
              <a:t>cols &lt;- c(</a:t>
            </a:r>
          </a:p>
          <a:p>
            <a:r>
              <a:rPr lang="en-US" dirty="0"/>
              <a:t>  "invalid" = "grey80",</a:t>
            </a:r>
          </a:p>
          <a:p>
            <a:r>
              <a:rPr lang="en-US" dirty="0"/>
              <a:t>  </a:t>
            </a:r>
            <a:r>
              <a:rPr lang="en-US" dirty="0" err="1"/>
              <a:t>qualitative_hcl</a:t>
            </a:r>
            <a:r>
              <a:rPr lang="en-US" dirty="0"/>
              <a:t>(2, palette = "dark3")</a:t>
            </a:r>
          </a:p>
          <a:p>
            <a:r>
              <a:rPr lang="en-US" dirty="0"/>
              <a:t>)</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a:t>
            </a:r>
          </a:p>
        </p:txBody>
      </p:sp>
      <p:sp>
        <p:nvSpPr>
          <p:cNvPr id="4" name="Slide Number Placeholder 3"/>
          <p:cNvSpPr>
            <a:spLocks noGrp="1"/>
          </p:cNvSpPr>
          <p:nvPr>
            <p:ph type="sldNum" sz="quarter" idx="5"/>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1102628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make radial plots or geographical maps.</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28865333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you can add titles, subtitles, or annotations, and change the axis labels or the appearance.</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 +</a:t>
            </a:r>
          </a:p>
          <a:p>
            <a:r>
              <a:rPr lang="en-US" dirty="0"/>
              <a:t>  </a:t>
            </a:r>
            <a:r>
              <a:rPr lang="en-US" dirty="0" err="1"/>
              <a:t>ggtitle</a:t>
            </a:r>
            <a:r>
              <a:rPr lang="en-US" dirty="0"/>
              <a:t>(</a:t>
            </a:r>
          </a:p>
          <a:p>
            <a:r>
              <a:rPr lang="en-US" dirty="0"/>
              <a:t>    label = "COVID19 test volume",</a:t>
            </a:r>
          </a:p>
          <a:p>
            <a:r>
              <a:rPr lang="en-US" dirty="0"/>
              <a:t>    subtitle = "Displayed in polar coordinates, mostly to show off ggplot2"</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15074710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 plot you’ve created in the console, you can go to the Plots pane on the bottom right of the RStudio window, click export, and select Save as Image.</a:t>
            </a:r>
          </a:p>
          <a:p>
            <a:endParaRPr lang="en-US" dirty="0"/>
          </a:p>
          <a:p>
            <a:r>
              <a:rPr lang="en-US" dirty="0"/>
              <a:t>- To save a plot you’ve created by running some code inside an R notebook, you can right-click and select “Save image as”</a:t>
            </a:r>
          </a:p>
        </p:txBody>
      </p:sp>
      <p:sp>
        <p:nvSpPr>
          <p:cNvPr id="4" name="Slide Number Placeholder 3"/>
          <p:cNvSpPr>
            <a:spLocks noGrp="1"/>
          </p:cNvSpPr>
          <p:nvPr>
            <p:ph type="sldNum" sz="quarter" idx="5"/>
          </p:nvPr>
        </p:nvSpPr>
        <p:spPr/>
        <p:txBody>
          <a:bodyPr/>
          <a:lstStyle/>
          <a:p>
            <a:fld id="{0A193586-FEB5-7C43-8F44-7EFAE4EECA28}" type="slidenum">
              <a:rPr lang="en-US" smtClean="0"/>
              <a:t>46</a:t>
            </a:fld>
            <a:endParaRPr lang="en-US"/>
          </a:p>
        </p:txBody>
      </p:sp>
    </p:spTree>
    <p:extLst>
      <p:ext uri="{BB962C8B-B14F-4D97-AF65-F5344CB8AC3E}">
        <p14:creationId xmlns:p14="http://schemas.microsoft.com/office/powerpoint/2010/main" val="16469857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If there is one resource that I would recommend above all else to continue learning about </a:t>
            </a:r>
            <a:r>
              <a:rPr lang="en-US" baseline="0" dirty="0" err="1"/>
              <a:t>ggplot</a:t>
            </a:r>
            <a:r>
              <a:rPr lang="en-US" baseline="0" dirty="0"/>
              <a:t>, the </a:t>
            </a:r>
            <a:r>
              <a:rPr lang="en-US" baseline="0" dirty="0" err="1"/>
              <a:t>tidyverse</a:t>
            </a:r>
            <a:r>
              <a:rPr lang="en-US" baseline="0" dirty="0"/>
              <a:t>, and data analysis in general, it’s the R for Data Science book by Hadley Wickham and Garrett </a:t>
            </a:r>
            <a:r>
              <a:rPr lang="en-US" baseline="0" dirty="0" err="1"/>
              <a:t>Grolemund</a:t>
            </a:r>
            <a:r>
              <a:rPr lang="en-US" baseline="0" dirty="0"/>
              <a:t>. This book is available for free at the website linked above, it’s very readable and has tons of exercises. A solutions manual is available online for free as well.</a:t>
            </a:r>
          </a:p>
          <a:p>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48</a:t>
            </a:fld>
            <a:endParaRPr lang="en-US"/>
          </a:p>
        </p:txBody>
      </p:sp>
    </p:spTree>
    <p:extLst>
      <p:ext uri="{BB962C8B-B14F-4D97-AF65-F5344CB8AC3E}">
        <p14:creationId xmlns:p14="http://schemas.microsoft.com/office/powerpoint/2010/main" val="39560335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Visualization Cheat</a:t>
            </a:r>
            <a:r>
              <a:rPr lang="en-US" baseline="0" dirty="0"/>
              <a:t> Sheet which is linked above is great to have on hand as you’re exploring your data with </a:t>
            </a:r>
            <a:r>
              <a:rPr lang="en-US" baseline="0" dirty="0" err="1"/>
              <a:t>ggplot</a:t>
            </a:r>
            <a:r>
              <a:rPr lang="en-US" baseline="0" dirty="0"/>
              <a:t>. </a:t>
            </a:r>
          </a:p>
          <a:p>
            <a:endParaRPr lang="en-US" baseline="0" dirty="0"/>
          </a:p>
          <a:p>
            <a:r>
              <a:rPr lang="en-US" baseline="0" dirty="0"/>
              <a:t>Right here on the left side it reviews the basic template for building any plot, which I went over. And in the main section, it covers the most useful </a:t>
            </a:r>
            <a:r>
              <a:rPr lang="en-US" baseline="0" dirty="0" err="1"/>
              <a:t>geom</a:t>
            </a:r>
            <a:r>
              <a:rPr lang="en-US" baseline="0" dirty="0"/>
              <a:t> functions.</a:t>
            </a:r>
          </a:p>
          <a:p>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49</a:t>
            </a:fld>
            <a:endParaRPr lang="en-US"/>
          </a:p>
        </p:txBody>
      </p:sp>
    </p:spTree>
    <p:extLst>
      <p:ext uri="{BB962C8B-B14F-4D97-AF65-F5344CB8AC3E}">
        <p14:creationId xmlns:p14="http://schemas.microsoft.com/office/powerpoint/2010/main" val="27512867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you’d like to learn more about which graphics are most effective in specific situations, I highly recommend taking a look at this free online </a:t>
            </a:r>
            <a:r>
              <a:rPr lang="en-US" dirty="0" err="1"/>
              <a:t>ebook</a:t>
            </a:r>
            <a:r>
              <a:rPr lang="en-US" dirty="0"/>
              <a:t>, Fundamentals of Data Visualizations by Claus Wilke. </a:t>
            </a:r>
          </a:p>
        </p:txBody>
      </p:sp>
      <p:sp>
        <p:nvSpPr>
          <p:cNvPr id="4" name="Slide Number Placeholder 3"/>
          <p:cNvSpPr>
            <a:spLocks noGrp="1"/>
          </p:cNvSpPr>
          <p:nvPr>
            <p:ph type="sldNum" sz="quarter" idx="5"/>
          </p:nvPr>
        </p:nvSpPr>
        <p:spPr/>
        <p:txBody>
          <a:bodyPr/>
          <a:lstStyle/>
          <a:p>
            <a:fld id="{0A193586-FEB5-7C43-8F44-7EFAE4EECA28}" type="slidenum">
              <a:rPr lang="en-US" smtClean="0"/>
              <a:t>50</a:t>
            </a:fld>
            <a:endParaRPr lang="en-US"/>
          </a:p>
        </p:txBody>
      </p:sp>
    </p:spTree>
    <p:extLst>
      <p:ext uri="{BB962C8B-B14F-4D97-AF65-F5344CB8AC3E}">
        <p14:creationId xmlns:p14="http://schemas.microsoft.com/office/powerpoint/2010/main" val="30800971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survminer</a:t>
            </a:r>
            <a:r>
              <a:rPr lang="en-US" baseline="0" dirty="0"/>
              <a:t> package extends </a:t>
            </a:r>
            <a:r>
              <a:rPr lang="en-US" baseline="0" dirty="0" err="1"/>
              <a:t>ggplot</a:t>
            </a:r>
            <a:r>
              <a:rPr lang="en-US" baseline="0" dirty="0"/>
              <a:t> to make it straightforward to create publication-quality survival curves and risk tables. </a:t>
            </a:r>
          </a:p>
        </p:txBody>
      </p:sp>
      <p:sp>
        <p:nvSpPr>
          <p:cNvPr id="4" name="Slide Number Placeholder 3"/>
          <p:cNvSpPr>
            <a:spLocks noGrp="1"/>
          </p:cNvSpPr>
          <p:nvPr>
            <p:ph type="sldNum" sz="quarter" idx="10"/>
          </p:nvPr>
        </p:nvSpPr>
        <p:spPr/>
        <p:txBody>
          <a:bodyPr/>
          <a:lstStyle/>
          <a:p>
            <a:fld id="{0A193586-FEB5-7C43-8F44-7EFAE4EECA28}" type="slidenum">
              <a:rPr lang="en-US" smtClean="0"/>
              <a:t>51</a:t>
            </a:fld>
            <a:endParaRPr lang="en-US"/>
          </a:p>
        </p:txBody>
      </p:sp>
    </p:spTree>
    <p:extLst>
      <p:ext uri="{BB962C8B-B14F-4D97-AF65-F5344CB8AC3E}">
        <p14:creationId xmlns:p14="http://schemas.microsoft.com/office/powerpoint/2010/main" val="1373890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gt</a:t>
            </a:r>
            <a:r>
              <a:rPr lang="en-US" dirty="0"/>
              <a:t> package provides a grammar create </a:t>
            </a:r>
            <a:r>
              <a:rPr lang="en-US" i="1" dirty="0"/>
              <a:t>display tables</a:t>
            </a:r>
            <a:r>
              <a:rPr lang="en-US" i="0" dirty="0"/>
              <a:t>, i.e. tables that you might want to show in a publication or on a summary report. The </a:t>
            </a:r>
            <a:r>
              <a:rPr lang="en-US" i="0" dirty="0" err="1"/>
              <a:t>gtsummary</a:t>
            </a:r>
            <a:r>
              <a:rPr lang="en-US" i="0" dirty="0"/>
              <a:t> package is very handy to generate publication-ready tables from a tidy data frame.</a:t>
            </a:r>
          </a:p>
        </p:txBody>
      </p:sp>
      <p:sp>
        <p:nvSpPr>
          <p:cNvPr id="4" name="Slide Number Placeholder 3"/>
          <p:cNvSpPr>
            <a:spLocks noGrp="1"/>
          </p:cNvSpPr>
          <p:nvPr>
            <p:ph type="sldNum" sz="quarter" idx="5"/>
          </p:nvPr>
        </p:nvSpPr>
        <p:spPr/>
        <p:txBody>
          <a:bodyPr/>
          <a:lstStyle/>
          <a:p>
            <a:fld id="{0A193586-FEB5-7C43-8F44-7EFAE4EECA28}" type="slidenum">
              <a:rPr lang="en-US" smtClean="0"/>
              <a:t>52</a:t>
            </a:fld>
            <a:endParaRPr lang="en-US"/>
          </a:p>
        </p:txBody>
      </p:sp>
    </p:spTree>
    <p:extLst>
      <p:ext uri="{BB962C8B-B14F-4D97-AF65-F5344CB8AC3E}">
        <p14:creationId xmlns:p14="http://schemas.microsoft.com/office/powerpoint/2010/main" val="11875005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a:t>
            </a:r>
          </a:p>
          <a:p>
            <a:endParaRPr lang="en-US" dirty="0"/>
          </a:p>
          <a:p>
            <a:pPr marL="171450" indent="-171450">
              <a:buFontTx/>
              <a:buChar char="-"/>
            </a:pPr>
            <a:r>
              <a:rPr lang="en-US" dirty="0"/>
              <a:t>we went over the template to start creating any type of plot</a:t>
            </a:r>
          </a:p>
          <a:p>
            <a:pPr marL="171450" indent="-171450">
              <a:buFontTx/>
              <a:buChar char="-"/>
            </a:pPr>
            <a:r>
              <a:rPr lang="en-US" dirty="0"/>
              <a:t>We looked at how “aesthetic mappings” control how data columns are represented on a plot</a:t>
            </a:r>
          </a:p>
          <a:p>
            <a:pPr marL="171450" indent="-171450">
              <a:buFontTx/>
              <a:buChar char="-"/>
            </a:pPr>
            <a:r>
              <a:rPr lang="en-US" dirty="0"/>
              <a:t>We looked at how ”</a:t>
            </a:r>
            <a:r>
              <a:rPr lang="en-US" dirty="0" err="1"/>
              <a:t>geom</a:t>
            </a:r>
            <a:r>
              <a:rPr lang="en-US" dirty="0"/>
              <a:t> functions” control what kind of plot gets made,</a:t>
            </a:r>
          </a:p>
          <a:p>
            <a:pPr marL="171450" indent="-171450">
              <a:buFontTx/>
              <a:buChar char="-"/>
            </a:pPr>
            <a:r>
              <a:rPr lang="en-US" dirty="0"/>
              <a:t>And we looked at how you can combine multiple layers of </a:t>
            </a:r>
            <a:r>
              <a:rPr lang="en-US" dirty="0" err="1"/>
              <a:t>geom</a:t>
            </a:r>
            <a:r>
              <a:rPr lang="en-US" dirty="0"/>
              <a:t> functions with other </a:t>
            </a:r>
            <a:r>
              <a:rPr lang="en-US" dirty="0" err="1"/>
              <a:t>ggplot</a:t>
            </a:r>
            <a:r>
              <a:rPr lang="en-US" dirty="0"/>
              <a:t> functions to create complex and fine-tuned plots</a:t>
            </a:r>
          </a:p>
          <a:p>
            <a:pPr marL="171450" indent="-171450">
              <a:buFontTx/>
              <a:buChar char="-"/>
            </a:pPr>
            <a:endParaRPr lang="en-US" dirty="0"/>
          </a:p>
          <a:p>
            <a:pPr marL="171450" indent="-171450">
              <a:buFontTx/>
              <a:buChar char="-"/>
            </a:pPr>
            <a:endParaRPr lang="en-US" dirty="0"/>
          </a:p>
          <a:p>
            <a:pPr marL="0" indent="0" algn="l">
              <a:buFontTx/>
              <a:buNone/>
            </a:pPr>
            <a:r>
              <a:rPr lang="en-US" dirty="0"/>
              <a:t>And I’ll be hanging around until at least the top of the hour, happy to answer questions about R, reproducible reporting, and data viz. Feel free to turn on the camera, unmute yourself, and ask a question!</a:t>
            </a:r>
          </a:p>
        </p:txBody>
      </p:sp>
      <p:sp>
        <p:nvSpPr>
          <p:cNvPr id="4" name="Slide Number Placeholder 3"/>
          <p:cNvSpPr>
            <a:spLocks noGrp="1"/>
          </p:cNvSpPr>
          <p:nvPr>
            <p:ph type="sldNum" sz="quarter" idx="10"/>
          </p:nvPr>
        </p:nvSpPr>
        <p:spPr/>
        <p:txBody>
          <a:bodyPr/>
          <a:lstStyle/>
          <a:p>
            <a:fld id="{0A193586-FEB5-7C43-8F44-7EFAE4EECA28}" type="slidenum">
              <a:rPr lang="en-US" smtClean="0"/>
              <a:t>53</a:t>
            </a:fld>
            <a:endParaRPr lang="en-US"/>
          </a:p>
        </p:txBody>
      </p:sp>
    </p:spTree>
    <p:extLst>
      <p:ext uri="{BB962C8B-B14F-4D97-AF65-F5344CB8AC3E}">
        <p14:creationId xmlns:p14="http://schemas.microsoft.com/office/powerpoint/2010/main" val="2161932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I’ve asked you to imagine is a plot in which we have the count or the frequency of a test on the y axis, and that’s broken down along the pandemic day over the x axis. Anybody know the name of that type of plot that has the count of a thing on the y axis and the distribution of those counts along the x axis? </a:t>
            </a:r>
          </a:p>
          <a:p>
            <a:endParaRPr lang="en-US" dirty="0"/>
          </a:p>
          <a:p>
            <a:r>
              <a:rPr lang="en-US" dirty="0"/>
              <a:t>Go ahead and type into the chat!</a:t>
            </a:r>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1235623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build the histogram of </a:t>
            </a:r>
            <a:r>
              <a:rPr lang="en-US" dirty="0" err="1"/>
              <a:t>covid</a:t>
            </a:r>
            <a:r>
              <a:rPr lang="en-US" dirty="0"/>
              <a:t> tests by </a:t>
            </a:r>
            <a:r>
              <a:rPr lang="en-US" dirty="0" err="1"/>
              <a:t>pan_day</a:t>
            </a:r>
            <a:r>
              <a:rPr lang="en-US" dirty="0"/>
              <a:t>! What I’m going to ask you now is to go to your RStudio console, not the editor but the console, and type in the code starting with “</a:t>
            </a:r>
            <a:r>
              <a:rPr lang="en-US" dirty="0" err="1"/>
              <a:t>ggplot</a:t>
            </a:r>
            <a:r>
              <a:rPr lang="en-US" dirty="0"/>
              <a:t>” exactly as it’s written here. Let me know that you’re done by clicking “yes”!</a:t>
            </a:r>
          </a:p>
          <a:p>
            <a:endParaRPr lang="en-US" dirty="0"/>
          </a:p>
          <a:p>
            <a:r>
              <a:rPr lang="en-US" dirty="0"/>
              <a:t>(Show people the console)</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2153322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Is this what you get? Great.</a:t>
            </a:r>
          </a:p>
          <a:p>
            <a:endParaRPr lang="en-US" i="0" dirty="0"/>
          </a:p>
          <a:p>
            <a:r>
              <a:rPr lang="en-US" i="0" dirty="0"/>
              <a:t>- Actually, you might have gotten this message here in firetruck red. </a:t>
            </a:r>
          </a:p>
          <a:p>
            <a:endParaRPr lang="en-US" i="0" dirty="0"/>
          </a:p>
          <a:p>
            <a:r>
              <a:rPr lang="en-US" i="0" dirty="0"/>
              <a:t>- And often times, …</a:t>
            </a:r>
          </a:p>
          <a:p>
            <a:endParaRPr lang="en-US" i="0" dirty="0"/>
          </a:p>
          <a:p>
            <a:r>
              <a:rPr lang="en-US" i="0" dirty="0"/>
              <a:t>This is a useful message, and we will later on look at how to do that.</a:t>
            </a:r>
            <a:endParaRPr lang="en-US" i="1" dirty="0"/>
          </a:p>
          <a:p>
            <a:endParaRPr lang="en-US" i="1" dirty="0"/>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3372621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When I asked you to imagine what this plot might look like - the number of COVID tests that were performed on a given day over time – you might have imagined something like this. Initially you have very few tests that are being run, maybe because the pandemic hasn’t really started yet and maybe also because the test isn’t yet broadly available. And at some point the number of tests shoots up and remains at a high level. But this simple visualization tells you so much more than that general shape. You can see that by 30 days, the testing ramp-up settles. And it tells you a few things you might not have expected and that may make you want to look at – like, there’s something going on with testing volume fluctuating after day 60.</a:t>
            </a:r>
          </a:p>
          <a:p>
            <a:endParaRPr lang="en-US" i="0" baseline="0" dirty="0"/>
          </a:p>
          <a:p>
            <a:r>
              <a:rPr lang="en-US" i="0" baseline="0" dirty="0"/>
              <a:t>None of this would be apparent from looking at a table with 15,000 rows.</a:t>
            </a:r>
          </a:p>
          <a:p>
            <a:endParaRPr lang="en-US" i="0" dirty="0"/>
          </a:p>
          <a:p>
            <a:r>
              <a:rPr lang="en-US" i="0" dirty="0"/>
              <a:t>So the point of this exercise is to realize that you might have some ideas about your data, but usually they are incomplete and often times they are just plain wrong. If you don’t visualize the data you’re probably missing important information. That's why in data science, people say that visualization is one of the two main engines of knowledge generation (the other one is modeling). Being able to visualize data </a:t>
            </a:r>
            <a:r>
              <a:rPr lang="en-US" b="1" i="0" dirty="0"/>
              <a:t>quickly </a:t>
            </a:r>
            <a:r>
              <a:rPr lang="en-US" i="0" dirty="0"/>
              <a:t>is a critical skill for efficient data analysis</a:t>
            </a:r>
            <a:r>
              <a:rPr lang="en-US" i="0"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176179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We’ll be using the ggplot2 package for creating graphics. ggplot2 is </a:t>
            </a:r>
            <a:r>
              <a:rPr lang="en-US" i="0" baseline="0" dirty="0"/>
              <a:t>part of the </a:t>
            </a:r>
            <a:r>
              <a:rPr lang="en-US" i="0" baseline="0" dirty="0" err="1"/>
              <a:t>tidyverse</a:t>
            </a:r>
            <a:r>
              <a:rPr lang="en-US" i="0" baseline="0" dirty="0"/>
              <a:t> so it will get loaded when you load the “</a:t>
            </a:r>
            <a:r>
              <a:rPr lang="en-US" i="0" baseline="0" dirty="0" err="1"/>
              <a:t>tidyverse</a:t>
            </a:r>
            <a:r>
              <a:rPr lang="en-US" i="0" baseline="0" dirty="0"/>
              <a:t>” package.</a:t>
            </a:r>
            <a:endParaRPr lang="en-US" b="0" i="0" baseline="0" dirty="0"/>
          </a:p>
          <a:p>
            <a:endParaRPr lang="en-US" b="0" i="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GGplot</a:t>
            </a:r>
            <a:r>
              <a:rPr lang="en-US" sz="1200" b="0" i="0" kern="1200" dirty="0">
                <a:solidFill>
                  <a:schemeClr val="tx1"/>
                </a:solidFill>
                <a:effectLst/>
                <a:latin typeface="+mn-lt"/>
                <a:ea typeface="+mn-ea"/>
                <a:cs typeface="+mn-cs"/>
              </a:rPr>
              <a:t> provides a "grammar of graphics" for data visualization. The idea of having a “grammar” for something is actually pretty common in R and we’ll revisit this in the session on data transformation. Essentially, there should be a consistent way to build a any type of graph. This makes it easier to learn and also easier to for humans to read the code later and make sense of it. And that’s super important because most people who use R are not professional programmers.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a:t>
            </a:r>
            <a:r>
              <a:rPr lang="en-US" sz="1200" b="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idea of the grammar of graphics is that you should be able to specify </a:t>
            </a:r>
            <a:r>
              <a:rPr lang="en-US" sz="1200" b="1" i="0" kern="1200" dirty="0">
                <a:solidFill>
                  <a:schemeClr val="tx1"/>
                </a:solidFill>
                <a:effectLst/>
                <a:latin typeface="+mn-lt"/>
                <a:ea typeface="+mn-ea"/>
                <a:cs typeface="+mn-cs"/>
              </a:rPr>
              <a:t>any</a:t>
            </a:r>
            <a:r>
              <a:rPr lang="en-US" sz="1200" i="0" kern="1200" dirty="0">
                <a:solidFill>
                  <a:schemeClr val="tx1"/>
                </a:solidFill>
                <a:effectLst/>
                <a:latin typeface="+mn-lt"/>
                <a:ea typeface="+mn-ea"/>
                <a:cs typeface="+mn-cs"/>
              </a:rPr>
              <a:t> type of</a:t>
            </a:r>
            <a:r>
              <a:rPr lang="en-US" sz="120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graph by specifying the </a:t>
            </a:r>
            <a:r>
              <a:rPr lang="en-US" sz="1200" b="1" i="0" kern="1200" dirty="0">
                <a:solidFill>
                  <a:schemeClr val="tx1"/>
                </a:solidFill>
                <a:effectLst/>
                <a:latin typeface="+mn-lt"/>
                <a:ea typeface="+mn-ea"/>
                <a:cs typeface="+mn-cs"/>
              </a:rPr>
              <a:t>data </a:t>
            </a:r>
            <a:r>
              <a:rPr lang="en-US" sz="1200" b="0" i="0" kern="1200" dirty="0">
                <a:solidFill>
                  <a:schemeClr val="tx1"/>
                </a:solidFill>
                <a:effectLst/>
                <a:latin typeface="+mn-lt"/>
                <a:ea typeface="+mn-ea"/>
                <a:cs typeface="+mn-cs"/>
              </a:rPr>
              <a:t>that goes into it, a </a:t>
            </a:r>
            <a:r>
              <a:rPr lang="en-US" sz="1200" b="1" i="0" kern="1200" dirty="0">
                <a:solidFill>
                  <a:schemeClr val="tx1"/>
                </a:solidFill>
                <a:effectLst/>
                <a:latin typeface="+mn-lt"/>
                <a:ea typeface="+mn-ea"/>
                <a:cs typeface="+mn-cs"/>
              </a:rPr>
              <a:t>the </a:t>
            </a:r>
            <a:r>
              <a:rPr lang="en-US" sz="1200" b="1" i="0" kern="1200" baseline="0" dirty="0">
                <a:solidFill>
                  <a:schemeClr val="tx1"/>
                </a:solidFill>
                <a:effectLst/>
                <a:latin typeface="+mn-lt"/>
                <a:ea typeface="+mn-ea"/>
                <a:cs typeface="+mn-cs"/>
              </a:rPr>
              <a:t>type of graph </a:t>
            </a:r>
            <a:r>
              <a:rPr lang="en-US" sz="1200" b="0" i="0" kern="1200" baseline="0" dirty="0">
                <a:solidFill>
                  <a:schemeClr val="tx1"/>
                </a:solidFill>
                <a:effectLst/>
                <a:latin typeface="+mn-lt"/>
                <a:ea typeface="+mn-ea"/>
                <a:cs typeface="+mn-cs"/>
              </a:rPr>
              <a:t>that you want to make, </a:t>
            </a:r>
            <a:r>
              <a:rPr lang="en-US" sz="1200" b="0" i="0" kern="1200" dirty="0">
                <a:solidFill>
                  <a:schemeClr val="tx1"/>
                </a:solidFill>
                <a:effectLst/>
                <a:latin typeface="+mn-lt"/>
                <a:ea typeface="+mn-ea"/>
                <a:cs typeface="+mn-cs"/>
              </a:rPr>
              <a:t>and</a:t>
            </a:r>
            <a:r>
              <a:rPr lang="en-US" sz="1200" b="0" i="0" kern="1200" baseline="0" dirty="0">
                <a:solidFill>
                  <a:schemeClr val="tx1"/>
                </a:solidFill>
                <a:effectLst/>
                <a:latin typeface="+mn-lt"/>
                <a:ea typeface="+mn-ea"/>
                <a:cs typeface="+mn-cs"/>
              </a:rPr>
              <a:t> a</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mapping</a:t>
            </a:r>
            <a:r>
              <a:rPr lang="en-US" sz="1200" b="0" i="0" kern="1200" dirty="0">
                <a:solidFill>
                  <a:schemeClr val="tx1"/>
                </a:solidFill>
                <a:effectLst/>
                <a:latin typeface="+mn-lt"/>
                <a:ea typeface="+mn-ea"/>
                <a:cs typeface="+mn-cs"/>
              </a:rPr>
              <a:t> that describes how the data should</a:t>
            </a:r>
            <a:r>
              <a:rPr lang="en-US" sz="1200" b="0" i="0" kern="1200" baseline="0" dirty="0">
                <a:solidFill>
                  <a:schemeClr val="tx1"/>
                </a:solidFill>
                <a:effectLst/>
                <a:latin typeface="+mn-lt"/>
                <a:ea typeface="+mn-ea"/>
                <a:cs typeface="+mn-cs"/>
              </a:rPr>
              <a:t> be represented as visual marks on that graph.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Having a consistent grammar means that once you learn how to make a histogram that knowledge can be applied to make a scatter plot with little extra effort. This makes it easy to generate lots of different graphs quickly which helps you understand your data more quickly.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Also, ggplot2 graphs look great and you can definitely use </a:t>
            </a:r>
            <a:r>
              <a:rPr lang="en-US" sz="1200" b="0" i="0" kern="1200" baseline="0" dirty="0" err="1">
                <a:solidFill>
                  <a:schemeClr val="tx1"/>
                </a:solidFill>
                <a:effectLst/>
                <a:latin typeface="+mn-lt"/>
                <a:ea typeface="+mn-ea"/>
                <a:cs typeface="+mn-cs"/>
              </a:rPr>
              <a:t>ggplots</a:t>
            </a:r>
            <a:r>
              <a:rPr lang="en-US" sz="1200" b="0" i="0" kern="1200" baseline="0" dirty="0">
                <a:solidFill>
                  <a:schemeClr val="tx1"/>
                </a:solidFill>
                <a:effectLst/>
                <a:latin typeface="+mn-lt"/>
                <a:ea typeface="+mn-ea"/>
                <a:cs typeface="+mn-cs"/>
              </a:rPr>
              <a:t> for publications.</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141465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42E1D388-B472-6046-B154-569292261B7E}" type="datetime1">
              <a:rPr lang="en-US" smtClean="0">
                <a:solidFill>
                  <a:prstClr val="black">
                    <a:lumMod val="95000"/>
                    <a:lumOff val="5000"/>
                  </a:prstClr>
                </a:solidFill>
              </a:rPr>
              <a:t>7/23/23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685EBE-DA27-B84B-A81F-8C510C8043B1}" type="datetime1">
              <a:rPr lang="en-US" smtClean="0">
                <a:solidFill>
                  <a:prstClr val="black">
                    <a:lumMod val="95000"/>
                    <a:lumOff val="5000"/>
                  </a:prstClr>
                </a:solidFill>
              </a:rPr>
              <a:t>7/23/23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246B16-11D8-4B41-854B-DDC6933AE681}" type="datetime1">
              <a:rPr lang="en-US" smtClean="0">
                <a:solidFill>
                  <a:prstClr val="black">
                    <a:lumMod val="95000"/>
                    <a:lumOff val="5000"/>
                  </a:prstClr>
                </a:solidFill>
              </a:rPr>
              <a:t>7/23/23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B119B1-8320-D846-BA24-FAEE71B29D61}" type="datetime1">
              <a:rPr lang="en-US" smtClean="0">
                <a:solidFill>
                  <a:prstClr val="black">
                    <a:lumMod val="95000"/>
                    <a:lumOff val="5000"/>
                  </a:prstClr>
                </a:solidFill>
              </a:rPr>
              <a:t>7/23/23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AE8731-69FE-E347-8E87-0F36D3E07641}" type="datetime1">
              <a:rPr lang="en-US" smtClean="0">
                <a:solidFill>
                  <a:prstClr val="black">
                    <a:lumMod val="95000"/>
                    <a:lumOff val="5000"/>
                  </a:prstClr>
                </a:solidFill>
              </a:rPr>
              <a:t>7/23/23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2943E0-F594-E747-B1E6-E4C71350E84F}" type="datetime1">
              <a:rPr lang="en-US" smtClean="0">
                <a:solidFill>
                  <a:prstClr val="black">
                    <a:lumMod val="95000"/>
                    <a:lumOff val="5000"/>
                  </a:prstClr>
                </a:solidFill>
              </a:rPr>
              <a:t>7/23/23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244E2D-2F29-A442-AB1D-FA9E89E9230B}" type="datetime1">
              <a:rPr lang="en-US" smtClean="0">
                <a:solidFill>
                  <a:prstClr val="black">
                    <a:lumMod val="95000"/>
                    <a:lumOff val="5000"/>
                  </a:prstClr>
                </a:solidFill>
              </a:rPr>
              <a:t>7/23/23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4BDC64-F64D-544E-BE0C-36D216477DB0}" type="datetime1">
              <a:rPr lang="en-US" smtClean="0">
                <a:solidFill>
                  <a:prstClr val="black">
                    <a:lumMod val="95000"/>
                    <a:lumOff val="5000"/>
                  </a:prstClr>
                </a:solidFill>
              </a:rPr>
              <a:t>7/23/23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8F2137-F4BA-4E47-9142-CCAD1267AC88}" type="datetime1">
              <a:rPr lang="en-US" smtClean="0">
                <a:solidFill>
                  <a:prstClr val="black">
                    <a:lumMod val="95000"/>
                    <a:lumOff val="5000"/>
                  </a:prstClr>
                </a:solidFill>
              </a:rPr>
              <a:t>7/23/23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5">
            <a:extLst>
              <a:ext uri="{FF2B5EF4-FFF2-40B4-BE49-F238E27FC236}">
                <a16:creationId xmlns:a16="http://schemas.microsoft.com/office/drawing/2014/main" id="{6145EECD-8ECA-C84F-A738-990D5A776457}"/>
              </a:ext>
            </a:extLst>
          </p:cNvPr>
          <p:cNvSpPr txBox="1">
            <a:spLocks/>
          </p:cNvSpPr>
          <p:nvPr userDrawn="1"/>
        </p:nvSpPr>
        <p:spPr>
          <a:xfrm>
            <a:off x="10830988" y="6470704"/>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BB8074-D33B-484B-9F27-1E045D292073}" type="datetime1">
              <a:rPr lang="en-US" smtClean="0">
                <a:solidFill>
                  <a:prstClr val="black">
                    <a:lumMod val="95000"/>
                    <a:lumOff val="5000"/>
                  </a:prstClr>
                </a:solidFill>
              </a:rPr>
              <a:t>7/23/23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E7BB01DA-ED2F-7A4E-B337-3429CDF71AC5}"/>
              </a:ext>
            </a:extLst>
          </p:cNvPr>
          <p:cNvSpPr txBox="1">
            <a:spLocks/>
          </p:cNvSpPr>
          <p:nvPr userDrawn="1"/>
        </p:nvSpPr>
        <p:spPr>
          <a:xfrm>
            <a:off x="10837332" y="6469930"/>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60A1BC5-38DD-FA4A-8CF6-36A0666443FD}" type="datetime1">
              <a:rPr lang="en-US" smtClean="0">
                <a:solidFill>
                  <a:prstClr val="black">
                    <a:lumMod val="95000"/>
                    <a:lumOff val="5000"/>
                  </a:prstClr>
                </a:solidFill>
              </a:rPr>
              <a:t>7/23/23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51095E-555D-7C4B-A447-62F5E9EF6A64}" type="datetime1">
              <a:rPr lang="en-US" smtClean="0">
                <a:solidFill>
                  <a:prstClr val="black">
                    <a:lumMod val="95000"/>
                    <a:lumOff val="5000"/>
                  </a:prstClr>
                </a:solidFill>
              </a:rPr>
              <a:t>7/23/23</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3A207E1-EFD5-CA42-9569-4A8F6DDF4FAE}" type="datetime1">
              <a:rPr lang="en-US" smtClean="0">
                <a:solidFill>
                  <a:prstClr val="black">
                    <a:lumMod val="95000"/>
                    <a:lumOff val="5000"/>
                  </a:prstClr>
                </a:solidFill>
              </a:rPr>
              <a:t>7/23/23</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91C0B7-0431-6C43-94F8-A12F64EAD759}" type="datetime1">
              <a:rPr lang="en-US" smtClean="0">
                <a:solidFill>
                  <a:prstClr val="black">
                    <a:lumMod val="95000"/>
                    <a:lumOff val="5000"/>
                  </a:prstClr>
                </a:solidFill>
              </a:rPr>
              <a:t>7/23/23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A2CF60-F187-7C4E-9F69-10F0FD10D0A7}" type="datetime1">
              <a:rPr lang="en-US" smtClean="0">
                <a:solidFill>
                  <a:prstClr val="black">
                    <a:lumMod val="95000"/>
                    <a:lumOff val="5000"/>
                  </a:prstClr>
                </a:solidFill>
              </a:rPr>
              <a:t>7/23/23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177F9D3-08BC-1246-804D-1064B9F0375A}" type="datetime1">
              <a:rPr lang="en-US" smtClean="0">
                <a:solidFill>
                  <a:prstClr val="black">
                    <a:lumMod val="95000"/>
                    <a:lumOff val="5000"/>
                  </a:prstClr>
                </a:solidFill>
              </a:rPr>
              <a:t>7/23/23</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hf sldNum="0"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8.tiff"/><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hyperlink" Target="https://serialmentor.com/dataviz/index.html"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9.tiff"/></Relationships>
</file>

<file path=ppt/slides/_rels/slide2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8" Type="http://schemas.openxmlformats.org/officeDocument/2006/relationships/image" Target="../media/image23.tiff"/><Relationship Id="rId3" Type="http://schemas.openxmlformats.org/officeDocument/2006/relationships/image" Target="../media/image6.emf"/><Relationship Id="rId7" Type="http://schemas.openxmlformats.org/officeDocument/2006/relationships/image" Target="../media/image29.tiff"/><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28.tiff"/><Relationship Id="rId5" Type="http://schemas.openxmlformats.org/officeDocument/2006/relationships/image" Target="../media/image19.tiff"/><Relationship Id="rId4" Type="http://schemas.openxmlformats.org/officeDocument/2006/relationships/image" Target="../media/image27.png"/><Relationship Id="rId9" Type="http://schemas.openxmlformats.org/officeDocument/2006/relationships/image" Target="../media/image21.tif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rdrr.io/r/base/c.html" TargetMode="External"/><Relationship Id="rId2" Type="http://schemas.openxmlformats.org/officeDocument/2006/relationships/hyperlink" Target="https://ggplot2.tidyverse.org/reference/last_plot.html" TargetMode="Externa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hyperlink" Target="https://www.rstudio.com/resources/cheatsheets/"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hyperlink" Target="https://www.rstudio.com/resources/cheatsheet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hyperlink" Target="https://clauswilke.com/dataviz/"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43.tiff"/><Relationship Id="rId4" Type="http://schemas.openxmlformats.org/officeDocument/2006/relationships/image" Target="../media/image42.tif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rmAutofit/>
          </a:bodyPr>
          <a:lstStyle/>
          <a:p>
            <a:r>
              <a:rPr lang="en-US" b="1" dirty="0"/>
              <a:t>Data Visualization</a:t>
            </a:r>
            <a:endParaRPr lang="en-US" dirty="0"/>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b="1" dirty="0"/>
              <a:t>Patrick Mathias</a:t>
            </a:r>
            <a:endParaRPr lang="en-US" sz="2000" b="1" dirty="0"/>
          </a:p>
          <a:p>
            <a:r>
              <a:rPr lang="en-US" sz="2400" dirty="0"/>
              <a:t>AACC University</a:t>
            </a:r>
            <a:endParaRPr lang="en-US" sz="2800" dirty="0"/>
          </a:p>
        </p:txBody>
      </p:sp>
    </p:spTree>
    <p:extLst>
      <p:ext uri="{BB962C8B-B14F-4D97-AF65-F5344CB8AC3E}">
        <p14:creationId xmlns:p14="http://schemas.microsoft.com/office/powerpoint/2010/main" val="501313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1">
            <a:extLst>
              <a:ext uri="{FF2B5EF4-FFF2-40B4-BE49-F238E27FC236}">
                <a16:creationId xmlns:a16="http://schemas.microsoft.com/office/drawing/2014/main" id="{6DA72BCF-74A3-2A41-A387-0C235AB4DA7A}"/>
              </a:ext>
            </a:extLst>
          </p:cNvPr>
          <p:cNvSpPr txBox="1">
            <a:spLocks/>
          </p:cNvSpPr>
          <p:nvPr/>
        </p:nvSpPr>
        <p:spPr>
          <a:xfrm>
            <a:off x="10837333" y="6470704"/>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10</a:t>
            </a:fld>
            <a:endParaRPr lang="en-US">
              <a:solidFill>
                <a:prstClr val="black">
                  <a:lumMod val="95000"/>
                  <a:lumOff val="5000"/>
                </a:prstClr>
              </a:solidFill>
            </a:endParaRPr>
          </a:p>
        </p:txBody>
      </p:sp>
      <p:sp>
        <p:nvSpPr>
          <p:cNvPr id="22" name="Rectangle 21">
            <a:extLst>
              <a:ext uri="{FF2B5EF4-FFF2-40B4-BE49-F238E27FC236}">
                <a16:creationId xmlns:a16="http://schemas.microsoft.com/office/drawing/2014/main" id="{B67DACFD-13A3-914C-A28D-D66C0032A4A4}"/>
              </a:ext>
            </a:extLst>
          </p:cNvPr>
          <p:cNvSpPr/>
          <p:nvPr/>
        </p:nvSpPr>
        <p:spPr>
          <a:xfrm>
            <a:off x="1322302" y="5334493"/>
            <a:ext cx="9856737" cy="132374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21489BB-450E-E049-9CDE-C54E4CF126CD}"/>
              </a:ext>
            </a:extLst>
          </p:cNvPr>
          <p:cNvSpPr txBox="1"/>
          <p:nvPr/>
        </p:nvSpPr>
        <p:spPr>
          <a:xfrm>
            <a:off x="1470991" y="5480215"/>
            <a:ext cx="9708048" cy="954108"/>
          </a:xfrm>
          <a:prstGeom prst="rect">
            <a:avLst/>
          </a:prstGeom>
          <a:noFill/>
        </p:spPr>
        <p:txBody>
          <a:bodyPr wrap="square" rtlCol="0">
            <a:spAutoFit/>
          </a:bodyPr>
          <a:lstStyle/>
          <a:p>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ggplot</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(data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k_data</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 </a:t>
            </a:r>
          </a:p>
          <a:p>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geom_histogram</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(mapping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aes</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(x = value))</a:t>
            </a:r>
          </a:p>
        </p:txBody>
      </p:sp>
      <p:pic>
        <p:nvPicPr>
          <p:cNvPr id="4" name="Picture 3" descr="A picture containing diagram, screenshot, pixel, silhouette&#10;&#10;Description automatically generated">
            <a:extLst>
              <a:ext uri="{FF2B5EF4-FFF2-40B4-BE49-F238E27FC236}">
                <a16:creationId xmlns:a16="http://schemas.microsoft.com/office/drawing/2014/main" id="{8C5C12F4-7249-49C8-99B6-82B05C246409}"/>
              </a:ext>
            </a:extLst>
          </p:cNvPr>
          <p:cNvPicPr>
            <a:picLocks noChangeAspect="1"/>
          </p:cNvPicPr>
          <p:nvPr/>
        </p:nvPicPr>
        <p:blipFill>
          <a:blip r:embed="rId3"/>
          <a:stretch>
            <a:fillRect/>
          </a:stretch>
        </p:blipFill>
        <p:spPr>
          <a:xfrm>
            <a:off x="1971040" y="313902"/>
            <a:ext cx="7772400" cy="4796681"/>
          </a:xfrm>
          <a:prstGeom prst="rect">
            <a:avLst/>
          </a:prstGeom>
        </p:spPr>
      </p:pic>
    </p:spTree>
    <p:extLst>
      <p:ext uri="{BB962C8B-B14F-4D97-AF65-F5344CB8AC3E}">
        <p14:creationId xmlns:p14="http://schemas.microsoft.com/office/powerpoint/2010/main" val="430324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5B018A-D7A0-344C-B0D4-20E17F660902}"/>
              </a:ext>
            </a:extLst>
          </p:cNvPr>
          <p:cNvPicPr>
            <a:picLocks noChangeAspect="1"/>
          </p:cNvPicPr>
          <p:nvPr/>
        </p:nvPicPr>
        <p:blipFill>
          <a:blip r:embed="rId3"/>
          <a:stretch>
            <a:fillRect/>
          </a:stretch>
        </p:blipFill>
        <p:spPr>
          <a:xfrm>
            <a:off x="3976407" y="1536799"/>
            <a:ext cx="4157300" cy="3925517"/>
          </a:xfrm>
          <a:prstGeom prst="rect">
            <a:avLst/>
          </a:prstGeom>
        </p:spPr>
      </p:pic>
    </p:spTree>
    <p:extLst>
      <p:ext uri="{BB962C8B-B14F-4D97-AF65-F5344CB8AC3E}">
        <p14:creationId xmlns:p14="http://schemas.microsoft.com/office/powerpoint/2010/main" val="123653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E94BEC4-9D13-894F-9DE2-9CB9058FE95E}"/>
              </a:ext>
            </a:extLst>
          </p:cNvPr>
          <p:cNvSpPr/>
          <p:nvPr/>
        </p:nvSpPr>
        <p:spPr>
          <a:xfrm>
            <a:off x="1082486" y="3200400"/>
            <a:ext cx="9856737" cy="1241527"/>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EBD4DE40-5940-2A42-944F-1355C3020018}"/>
              </a:ext>
            </a:extLst>
          </p:cNvPr>
          <p:cNvSpPr txBox="1"/>
          <p:nvPr/>
        </p:nvSpPr>
        <p:spPr>
          <a:xfrm>
            <a:off x="1082486" y="3337072"/>
            <a:ext cx="9856737" cy="954107"/>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k_data</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geom_histogram</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x = value</a:t>
            </a:r>
            <a:r>
              <a:rPr lang="en-US" sz="2800" dirty="0">
                <a:latin typeface="Consolas" panose="020B0609020204030204" pitchFamily="49" charset="0"/>
                <a:ea typeface="Monaco" charset="0"/>
                <a:cs typeface="Consolas" panose="020B0609020204030204" pitchFamily="49" charset="0"/>
              </a:rPr>
              <a:t>))</a:t>
            </a:r>
          </a:p>
        </p:txBody>
      </p:sp>
      <p:sp>
        <p:nvSpPr>
          <p:cNvPr id="13" name="Rectangle 12"/>
          <p:cNvSpPr/>
          <p:nvPr/>
        </p:nvSpPr>
        <p:spPr>
          <a:xfrm>
            <a:off x="4528904" y="740977"/>
            <a:ext cx="2951449" cy="830997"/>
          </a:xfrm>
          <a:prstGeom prst="rect">
            <a:avLst/>
          </a:prstGeom>
        </p:spPr>
        <p:txBody>
          <a:bodyPr wrap="none">
            <a:spAutoFit/>
          </a:bodyPr>
          <a:lstStyle/>
          <a:p>
            <a:r>
              <a:rPr lang="en-US" sz="4800" dirty="0" err="1">
                <a:latin typeface="Consolas" panose="020B0609020204030204" pitchFamily="49" charset="0"/>
                <a:ea typeface="Monaco" charset="0"/>
                <a:cs typeface="Consolas" panose="020B0609020204030204" pitchFamily="49" charset="0"/>
              </a:rPr>
              <a:t>ggplot</a:t>
            </a:r>
            <a:r>
              <a:rPr lang="en-US" sz="4800" dirty="0">
                <a:latin typeface="Consolas" panose="020B0609020204030204" pitchFamily="49" charset="0"/>
                <a:ea typeface="Monaco" charset="0"/>
                <a:cs typeface="Consolas" panose="020B0609020204030204" pitchFamily="49" charset="0"/>
              </a:rPr>
              <a:t>()</a:t>
            </a:r>
            <a:endParaRPr lang="en-US" sz="4800" dirty="0"/>
          </a:p>
        </p:txBody>
      </p:sp>
      <p:grpSp>
        <p:nvGrpSpPr>
          <p:cNvPr id="5" name="Group 4"/>
          <p:cNvGrpSpPr/>
          <p:nvPr/>
        </p:nvGrpSpPr>
        <p:grpSpPr>
          <a:xfrm>
            <a:off x="3948002" y="1708386"/>
            <a:ext cx="2365216" cy="1246648"/>
            <a:chOff x="896764" y="1732048"/>
            <a:chExt cx="2365216" cy="1246648"/>
          </a:xfrm>
        </p:grpSpPr>
        <p:sp>
          <p:nvSpPr>
            <p:cNvPr id="29" name="Rounded Rectangular Callout 28"/>
            <p:cNvSpPr/>
            <p:nvPr/>
          </p:nvSpPr>
          <p:spPr>
            <a:xfrm>
              <a:off x="896764" y="1732048"/>
              <a:ext cx="2365216" cy="1246648"/>
            </a:xfrm>
            <a:prstGeom prst="wedgeRoundRectCallout">
              <a:avLst>
                <a:gd name="adj1" fmla="val -24370"/>
                <a:gd name="adj2" fmla="val 8651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TextBox 30"/>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7" name="Group 16"/>
          <p:cNvGrpSpPr/>
          <p:nvPr/>
        </p:nvGrpSpPr>
        <p:grpSpPr>
          <a:xfrm>
            <a:off x="7510346" y="1577657"/>
            <a:ext cx="2730760" cy="1508105"/>
            <a:chOff x="896764" y="1596230"/>
            <a:chExt cx="2365216" cy="1508105"/>
          </a:xfrm>
        </p:grpSpPr>
        <p:sp>
          <p:nvSpPr>
            <p:cNvPr id="19" name="Rounded Rectangular Callout 18"/>
            <p:cNvSpPr/>
            <p:nvPr/>
          </p:nvSpPr>
          <p:spPr>
            <a:xfrm>
              <a:off x="896764" y="1732048"/>
              <a:ext cx="2365216" cy="1246648"/>
            </a:xfrm>
            <a:prstGeom prst="wedgeRoundRectCallout">
              <a:avLst>
                <a:gd name="adj1" fmla="val -66324"/>
                <a:gd name="adj2" fmla="val 97801"/>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TextBox 19"/>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before new line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21" name="Group 20"/>
          <p:cNvGrpSpPr/>
          <p:nvPr/>
        </p:nvGrpSpPr>
        <p:grpSpPr>
          <a:xfrm>
            <a:off x="431752" y="4815312"/>
            <a:ext cx="2365216" cy="1246648"/>
            <a:chOff x="896764" y="1732048"/>
            <a:chExt cx="2365216" cy="1246648"/>
          </a:xfrm>
        </p:grpSpPr>
        <p:sp>
          <p:nvSpPr>
            <p:cNvPr id="23" name="Rounded Rectangular Callout 22"/>
            <p:cNvSpPr/>
            <p:nvPr/>
          </p:nvSpPr>
          <p:spPr>
            <a:xfrm>
              <a:off x="896764" y="1732048"/>
              <a:ext cx="2365216" cy="1246648"/>
            </a:xfrm>
            <a:prstGeom prst="wedgeRoundRectCallout">
              <a:avLst>
                <a:gd name="adj1" fmla="val 31339"/>
                <a:gd name="adj2" fmla="val -9144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plot</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25" name="Group 24"/>
          <p:cNvGrpSpPr/>
          <p:nvPr/>
        </p:nvGrpSpPr>
        <p:grpSpPr>
          <a:xfrm>
            <a:off x="3421230" y="4679493"/>
            <a:ext cx="2546434" cy="1508105"/>
            <a:chOff x="896764" y="1596229"/>
            <a:chExt cx="2365216" cy="1508105"/>
          </a:xfrm>
        </p:grpSpPr>
        <p:sp>
          <p:nvSpPr>
            <p:cNvPr id="26" name="Rounded Rectangular Callout 25"/>
            <p:cNvSpPr/>
            <p:nvPr/>
          </p:nvSpPr>
          <p:spPr>
            <a:xfrm>
              <a:off x="896764" y="1732048"/>
              <a:ext cx="2365216" cy="1246648"/>
            </a:xfrm>
            <a:prstGeom prst="wedgeRoundRectCallout">
              <a:avLst>
                <a:gd name="adj1" fmla="val 67447"/>
                <a:gd name="adj2" fmla="val -10907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TextBox 26"/>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dirty="0" err="1">
                  <a:solidFill>
                    <a:schemeClr val="bg1"/>
                  </a:solidFill>
                  <a:latin typeface="Consolas" panose="020B0609020204030204" pitchFamily="49" charset="0"/>
                  <a:ea typeface="Monaco" charset="0"/>
                  <a:cs typeface="Consolas" panose="020B0609020204030204" pitchFamily="49" charset="0"/>
                </a:rPr>
                <a:t>aes</a:t>
              </a:r>
              <a:r>
                <a:rPr lang="en-US" sz="2400" dirty="0">
                  <a:solidFill>
                    <a:schemeClr val="bg1"/>
                  </a:solidFill>
                  <a:latin typeface="Consolas" panose="020B0609020204030204" pitchFamily="49" charset="0"/>
                  <a:ea typeface="Monaco" charset="0"/>
                  <a:cs typeface="Consolas" panose="020B0609020204030204" pitchFamily="49" charset="0"/>
                </a:rPr>
                <a:t>()</a:t>
              </a:r>
              <a:r>
                <a:rPr lang="en-US" sz="2800" dirty="0">
                  <a:solidFill>
                    <a:schemeClr val="bg1"/>
                  </a:solidFill>
                </a:rPr>
                <a:t> 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28" name="Group 27"/>
          <p:cNvGrpSpPr/>
          <p:nvPr/>
        </p:nvGrpSpPr>
        <p:grpSpPr>
          <a:xfrm>
            <a:off x="7216188" y="4756609"/>
            <a:ext cx="2365216" cy="1246648"/>
            <a:chOff x="896764" y="1732048"/>
            <a:chExt cx="2365216" cy="1246648"/>
          </a:xfrm>
        </p:grpSpPr>
        <p:sp>
          <p:nvSpPr>
            <p:cNvPr id="30" name="Rounded Rectangular Callout 29"/>
            <p:cNvSpPr/>
            <p:nvPr/>
          </p:nvSpPr>
          <p:spPr>
            <a:xfrm>
              <a:off x="896764" y="1732048"/>
              <a:ext cx="2365216" cy="1246648"/>
            </a:xfrm>
            <a:prstGeom prst="wedgeRoundRectCallout">
              <a:avLst>
                <a:gd name="adj1" fmla="val -28669"/>
                <a:gd name="adj2" fmla="val -9246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TextBox 33"/>
            <p:cNvSpPr txBox="1"/>
            <p:nvPr/>
          </p:nvSpPr>
          <p:spPr>
            <a:xfrm>
              <a:off x="896764" y="1873228"/>
              <a:ext cx="2365216" cy="954107"/>
            </a:xfrm>
            <a:prstGeom prst="rect">
              <a:avLst/>
            </a:prstGeom>
            <a:noFill/>
          </p:spPr>
          <p:txBody>
            <a:bodyPr wrap="square" rtlCol="0" anchor="ctr">
              <a:spAutoFit/>
            </a:bodyPr>
            <a:lstStyle/>
            <a:p>
              <a:pPr algn="ctr"/>
              <a:r>
                <a:rPr lang="en-US" sz="2400" dirty="0">
                  <a:solidFill>
                    <a:schemeClr val="bg1"/>
                  </a:solidFill>
                  <a:latin typeface="Consolas" panose="020B0609020204030204" pitchFamily="49" charset="0"/>
                </a:rPr>
                <a:t>x</a:t>
              </a:r>
              <a:r>
                <a:rPr lang="en-US" sz="2800" dirty="0">
                  <a:solidFill>
                    <a:schemeClr val="bg1"/>
                  </a:solidFill>
                </a:rPr>
                <a:t> axis</a:t>
              </a:r>
            </a:p>
            <a:p>
              <a:pPr algn="ctr"/>
              <a:r>
                <a:rPr lang="en-US" sz="2800" dirty="0">
                  <a:solidFill>
                    <a:schemeClr val="bg1"/>
                  </a:solidFill>
                </a:rPr>
                <a:t>mapping</a:t>
              </a:r>
              <a:endParaRPr lang="en-US" dirty="0">
                <a:solidFill>
                  <a:schemeClr val="bg1"/>
                </a:solidFill>
              </a:endParaRPr>
            </a:p>
          </p:txBody>
        </p:sp>
      </p:grpSp>
      <p:grpSp>
        <p:nvGrpSpPr>
          <p:cNvPr id="32" name="Group 31"/>
          <p:cNvGrpSpPr/>
          <p:nvPr/>
        </p:nvGrpSpPr>
        <p:grpSpPr>
          <a:xfrm>
            <a:off x="422524" y="1572568"/>
            <a:ext cx="2365216" cy="1508105"/>
            <a:chOff x="896764" y="1596230"/>
            <a:chExt cx="2365216" cy="1508105"/>
          </a:xfrm>
        </p:grpSpPr>
        <p:sp>
          <p:nvSpPr>
            <p:cNvPr id="33" name="Rounded Rectangular Callout 32"/>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Always start with </a:t>
              </a:r>
              <a:r>
                <a:rPr lang="en-US" sz="2400" dirty="0" err="1">
                  <a:solidFill>
                    <a:schemeClr val="bg1"/>
                  </a:solidFill>
                  <a:latin typeface="Consolas" panose="020B0609020204030204" pitchFamily="49" charset="0"/>
                  <a:ea typeface="Monaco" charset="0"/>
                  <a:cs typeface="Consolas" panose="020B0609020204030204" pitchFamily="49" charset="0"/>
                </a:rPr>
                <a:t>ggplot</a:t>
              </a:r>
              <a:r>
                <a:rPr lang="en-US" sz="2400" dirty="0">
                  <a:solidFill>
                    <a:schemeClr val="bg1"/>
                  </a:solidFill>
                  <a:latin typeface="Consolas" panose="020B0609020204030204" pitchFamily="49" charset="0"/>
                  <a:ea typeface="Monaco" charset="0"/>
                  <a:cs typeface="Consolas" panose="020B0609020204030204" pitchFamily="49" charset="0"/>
                </a:rPr>
                <a:t>()</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Tree>
    <p:extLst>
      <p:ext uri="{BB962C8B-B14F-4D97-AF65-F5344CB8AC3E}">
        <p14:creationId xmlns:p14="http://schemas.microsoft.com/office/powerpoint/2010/main" val="70882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 make </a:t>
            </a:r>
            <a:r>
              <a:rPr lang="en-US" b="1" dirty="0"/>
              <a:t>any</a:t>
            </a:r>
            <a:r>
              <a:rPr lang="en-US" dirty="0"/>
              <a:t> kind of graph:</a:t>
            </a:r>
          </a:p>
        </p:txBody>
      </p:sp>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3" name="Group 12"/>
          <p:cNvGrpSpPr/>
          <p:nvPr/>
        </p:nvGrpSpPr>
        <p:grpSpPr>
          <a:xfrm>
            <a:off x="6425094" y="4771720"/>
            <a:ext cx="3683002" cy="1246648"/>
            <a:chOff x="488257" y="1732048"/>
            <a:chExt cx="2365217" cy="1246648"/>
          </a:xfrm>
        </p:grpSpPr>
        <p:sp>
          <p:nvSpPr>
            <p:cNvPr id="14" name="Rounded Rectangular Callout 13"/>
            <p:cNvSpPr/>
            <p:nvPr/>
          </p:nvSpPr>
          <p:spPr>
            <a:xfrm>
              <a:off x="488257"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488258"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grpSp>
    </p:spTree>
    <p:extLst>
      <p:ext uri="{BB962C8B-B14F-4D97-AF65-F5344CB8AC3E}">
        <p14:creationId xmlns:p14="http://schemas.microsoft.com/office/powerpoint/2010/main" val="1396607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
        <p:nvSpPr>
          <p:cNvPr id="15" name="TextBox 14"/>
          <p:cNvSpPr txBox="1"/>
          <p:nvPr/>
        </p:nvSpPr>
        <p:spPr>
          <a:xfrm>
            <a:off x="7061201" y="4912901"/>
            <a:ext cx="3683000"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spTree>
    <p:extLst>
      <p:ext uri="{BB962C8B-B14F-4D97-AF65-F5344CB8AC3E}">
        <p14:creationId xmlns:p14="http://schemas.microsoft.com/office/powerpoint/2010/main" val="493811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1. Pick a “Tidy” Data Frame</a:t>
            </a:r>
          </a:p>
        </p:txBody>
      </p:sp>
      <p:sp>
        <p:nvSpPr>
          <p:cNvPr id="5" name="TextBox 4">
            <a:extLst>
              <a:ext uri="{FF2B5EF4-FFF2-40B4-BE49-F238E27FC236}">
                <a16:creationId xmlns:a16="http://schemas.microsoft.com/office/drawing/2014/main" id="{8B9EE787-05C3-BA4D-A790-C6EA3B853815}"/>
              </a:ext>
            </a:extLst>
          </p:cNvPr>
          <p:cNvSpPr txBox="1"/>
          <p:nvPr/>
        </p:nvSpPr>
        <p:spPr>
          <a:xfrm>
            <a:off x="7489371" y="6272784"/>
            <a:ext cx="4032069" cy="369332"/>
          </a:xfrm>
          <a:prstGeom prst="rect">
            <a:avLst/>
          </a:prstGeom>
          <a:noFill/>
        </p:spPr>
        <p:txBody>
          <a:bodyPr wrap="square" rtlCol="0">
            <a:spAutoFit/>
          </a:bodyPr>
          <a:lstStyle/>
          <a:p>
            <a:r>
              <a:rPr lang="en-US" dirty="0"/>
              <a:t>Wickham H. </a:t>
            </a:r>
            <a:r>
              <a:rPr lang="en-US" b="1" dirty="0"/>
              <a:t>Tidy Data</a:t>
            </a:r>
            <a:r>
              <a:rPr lang="en-US" dirty="0"/>
              <a:t>. </a:t>
            </a:r>
            <a:r>
              <a:rPr lang="en-US" i="1" dirty="0"/>
              <a:t>J Stat Soft</a:t>
            </a:r>
            <a:r>
              <a:rPr lang="en-US" dirty="0"/>
              <a:t> 2014.</a:t>
            </a:r>
          </a:p>
        </p:txBody>
      </p:sp>
    </p:spTree>
    <p:extLst>
      <p:ext uri="{BB962C8B-B14F-4D97-AF65-F5344CB8AC3E}">
        <p14:creationId xmlns:p14="http://schemas.microsoft.com/office/powerpoint/2010/main" val="404158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sp>
        <p:nvSpPr>
          <p:cNvPr id="8" name="Rounded Rectangular Callout 7"/>
          <p:cNvSpPr/>
          <p:nvPr/>
        </p:nvSpPr>
        <p:spPr>
          <a:xfrm>
            <a:off x="4054908" y="1759777"/>
            <a:ext cx="2856879" cy="1246648"/>
          </a:xfrm>
          <a:prstGeom prst="wedgeRoundRectCallout">
            <a:avLst>
              <a:gd name="adj1" fmla="val -5093"/>
              <a:gd name="adj2" fmla="val 80410"/>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4054908" y="1623959"/>
            <a:ext cx="2856879" cy="1508105"/>
          </a:xfrm>
          <a:prstGeom prst="rect">
            <a:avLst/>
          </a:prstGeom>
          <a:noFill/>
          <a:ln>
            <a:noFill/>
          </a:ln>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Tree>
    <p:extLst>
      <p:ext uri="{BB962C8B-B14F-4D97-AF65-F5344CB8AC3E}">
        <p14:creationId xmlns:p14="http://schemas.microsoft.com/office/powerpoint/2010/main" val="1651805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Pick a “</a:t>
            </a:r>
            <a:r>
              <a:rPr lang="en-US" dirty="0" err="1"/>
              <a:t>Geom</a:t>
            </a:r>
            <a:r>
              <a:rPr lang="en-US" dirty="0"/>
              <a:t>” Function</a:t>
            </a:r>
          </a:p>
        </p:txBody>
      </p:sp>
      <p:pic>
        <p:nvPicPr>
          <p:cNvPr id="4" name="Picture 3"/>
          <p:cNvPicPr>
            <a:picLocks noChangeAspect="1"/>
          </p:cNvPicPr>
          <p:nvPr/>
        </p:nvPicPr>
        <p:blipFill>
          <a:blip r:embed="rId3"/>
          <a:stretch>
            <a:fillRect/>
          </a:stretch>
        </p:blipFill>
        <p:spPr>
          <a:xfrm>
            <a:off x="1024128" y="2353323"/>
            <a:ext cx="829152" cy="835630"/>
          </a:xfrm>
          <a:prstGeom prst="rect">
            <a:avLst/>
          </a:prstGeom>
        </p:spPr>
      </p:pic>
      <p:pic>
        <p:nvPicPr>
          <p:cNvPr id="5" name="Picture 4"/>
          <p:cNvPicPr>
            <a:picLocks noChangeAspect="1"/>
          </p:cNvPicPr>
          <p:nvPr/>
        </p:nvPicPr>
        <p:blipFill>
          <a:blip r:embed="rId4"/>
          <a:stretch>
            <a:fillRect/>
          </a:stretch>
        </p:blipFill>
        <p:spPr>
          <a:xfrm>
            <a:off x="1024128" y="3457444"/>
            <a:ext cx="829152" cy="832391"/>
          </a:xfrm>
          <a:prstGeom prst="rect">
            <a:avLst/>
          </a:prstGeom>
        </p:spPr>
      </p:pic>
      <p:pic>
        <p:nvPicPr>
          <p:cNvPr id="6" name="Picture 5"/>
          <p:cNvPicPr>
            <a:picLocks noChangeAspect="1"/>
          </p:cNvPicPr>
          <p:nvPr/>
        </p:nvPicPr>
        <p:blipFill>
          <a:blip r:embed="rId5"/>
          <a:stretch>
            <a:fillRect/>
          </a:stretch>
        </p:blipFill>
        <p:spPr>
          <a:xfrm>
            <a:off x="1024128" y="4610205"/>
            <a:ext cx="829152" cy="843936"/>
          </a:xfrm>
          <a:prstGeom prst="rect">
            <a:avLst/>
          </a:prstGeom>
        </p:spPr>
      </p:pic>
      <p:pic>
        <p:nvPicPr>
          <p:cNvPr id="7" name="Picture 6"/>
          <p:cNvPicPr>
            <a:picLocks noChangeAspect="1"/>
          </p:cNvPicPr>
          <p:nvPr/>
        </p:nvPicPr>
        <p:blipFill>
          <a:blip r:embed="rId6"/>
          <a:stretch>
            <a:fillRect/>
          </a:stretch>
        </p:blipFill>
        <p:spPr>
          <a:xfrm>
            <a:off x="6276806" y="4610205"/>
            <a:ext cx="864611" cy="835630"/>
          </a:xfrm>
          <a:prstGeom prst="rect">
            <a:avLst/>
          </a:prstGeom>
        </p:spPr>
      </p:pic>
      <p:pic>
        <p:nvPicPr>
          <p:cNvPr id="8" name="Picture 7"/>
          <p:cNvPicPr>
            <a:picLocks noChangeAspect="1"/>
          </p:cNvPicPr>
          <p:nvPr/>
        </p:nvPicPr>
        <p:blipFill>
          <a:blip r:embed="rId7"/>
          <a:stretch>
            <a:fillRect/>
          </a:stretch>
        </p:blipFill>
        <p:spPr>
          <a:xfrm>
            <a:off x="6259537" y="3471524"/>
            <a:ext cx="864611" cy="876088"/>
          </a:xfrm>
          <a:prstGeom prst="rect">
            <a:avLst/>
          </a:prstGeom>
        </p:spPr>
      </p:pic>
      <p:pic>
        <p:nvPicPr>
          <p:cNvPr id="9" name="Picture 8"/>
          <p:cNvPicPr>
            <a:picLocks noChangeAspect="1"/>
          </p:cNvPicPr>
          <p:nvPr/>
        </p:nvPicPr>
        <p:blipFill>
          <a:blip r:embed="rId8"/>
          <a:stretch>
            <a:fillRect/>
          </a:stretch>
        </p:blipFill>
        <p:spPr>
          <a:xfrm>
            <a:off x="6259537" y="2353323"/>
            <a:ext cx="829911" cy="827448"/>
          </a:xfrm>
          <a:prstGeom prst="rect">
            <a:avLst/>
          </a:prstGeom>
        </p:spPr>
      </p:pic>
      <p:grpSp>
        <p:nvGrpSpPr>
          <p:cNvPr id="13" name="Group 12"/>
          <p:cNvGrpSpPr/>
          <p:nvPr/>
        </p:nvGrpSpPr>
        <p:grpSpPr>
          <a:xfrm>
            <a:off x="2002832" y="2450851"/>
            <a:ext cx="3791681" cy="654654"/>
            <a:chOff x="5713441" y="3772357"/>
            <a:chExt cx="4576871" cy="654654"/>
          </a:xfrm>
        </p:grpSpPr>
        <p:sp>
          <p:nvSpPr>
            <p:cNvPr id="11" name="Rectangle 10"/>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histogram</a:t>
              </a:r>
              <a:r>
                <a:rPr lang="en-US" sz="2800" dirty="0">
                  <a:latin typeface="Consolas" panose="020B0609020204030204" pitchFamily="49" charset="0"/>
                  <a:ea typeface="Monaco" charset="0"/>
                  <a:cs typeface="Consolas" panose="020B0609020204030204" pitchFamily="49" charset="0"/>
                </a:rPr>
                <a:t>()</a:t>
              </a:r>
            </a:p>
          </p:txBody>
        </p:sp>
      </p:grpSp>
      <p:grpSp>
        <p:nvGrpSpPr>
          <p:cNvPr id="14" name="Group 13"/>
          <p:cNvGrpSpPr/>
          <p:nvPr/>
        </p:nvGrpSpPr>
        <p:grpSpPr>
          <a:xfrm>
            <a:off x="2002832" y="3557988"/>
            <a:ext cx="3791681" cy="654654"/>
            <a:chOff x="5713441" y="3772357"/>
            <a:chExt cx="4576871" cy="654654"/>
          </a:xfrm>
        </p:grpSpPr>
        <p:sp>
          <p:nvSpPr>
            <p:cNvPr id="15" name="Rectangle 14"/>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bar</a:t>
              </a:r>
              <a:r>
                <a:rPr lang="en-US" sz="2800" dirty="0">
                  <a:latin typeface="Consolas" panose="020B0609020204030204" pitchFamily="49" charset="0"/>
                  <a:ea typeface="Monaco" charset="0"/>
                  <a:cs typeface="Consolas" panose="020B0609020204030204" pitchFamily="49" charset="0"/>
                </a:rPr>
                <a:t>()</a:t>
              </a:r>
            </a:p>
          </p:txBody>
        </p:sp>
      </p:grpSp>
      <p:grpSp>
        <p:nvGrpSpPr>
          <p:cNvPr id="17" name="Group 16"/>
          <p:cNvGrpSpPr/>
          <p:nvPr/>
        </p:nvGrpSpPr>
        <p:grpSpPr>
          <a:xfrm>
            <a:off x="2002832" y="4700693"/>
            <a:ext cx="3791681" cy="654654"/>
            <a:chOff x="5713441" y="3772357"/>
            <a:chExt cx="4576871" cy="654654"/>
          </a:xfrm>
        </p:grpSpPr>
        <p:sp>
          <p:nvSpPr>
            <p:cNvPr id="18" name="Rectangle 17"/>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point</a:t>
              </a:r>
              <a:r>
                <a:rPr lang="en-US" sz="2800" dirty="0">
                  <a:latin typeface="Consolas" panose="020B0609020204030204" pitchFamily="49" charset="0"/>
                  <a:ea typeface="Monaco" charset="0"/>
                  <a:cs typeface="Consolas" panose="020B0609020204030204" pitchFamily="49" charset="0"/>
                </a:rPr>
                <a:t>()</a:t>
              </a:r>
            </a:p>
          </p:txBody>
        </p:sp>
      </p:grpSp>
      <p:grpSp>
        <p:nvGrpSpPr>
          <p:cNvPr id="29" name="Group 28"/>
          <p:cNvGrpSpPr/>
          <p:nvPr/>
        </p:nvGrpSpPr>
        <p:grpSpPr>
          <a:xfrm>
            <a:off x="7313641" y="2450851"/>
            <a:ext cx="3791681" cy="654654"/>
            <a:chOff x="5713441" y="3772357"/>
            <a:chExt cx="4576871" cy="654654"/>
          </a:xfrm>
        </p:grpSpPr>
        <p:sp>
          <p:nvSpPr>
            <p:cNvPr id="30" name="Rectangle 29"/>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dotplot</a:t>
              </a:r>
              <a:r>
                <a:rPr lang="en-US" sz="2800" dirty="0">
                  <a:latin typeface="Consolas" panose="020B0609020204030204" pitchFamily="49" charset="0"/>
                  <a:ea typeface="Monaco" charset="0"/>
                  <a:cs typeface="Consolas" panose="020B0609020204030204" pitchFamily="49" charset="0"/>
                </a:rPr>
                <a:t>()</a:t>
              </a:r>
            </a:p>
          </p:txBody>
        </p:sp>
      </p:grpSp>
      <p:grpSp>
        <p:nvGrpSpPr>
          <p:cNvPr id="32" name="Group 31"/>
          <p:cNvGrpSpPr/>
          <p:nvPr/>
        </p:nvGrpSpPr>
        <p:grpSpPr>
          <a:xfrm>
            <a:off x="7313641" y="3557988"/>
            <a:ext cx="3791681" cy="654654"/>
            <a:chOff x="5713441" y="3772357"/>
            <a:chExt cx="4576871" cy="654654"/>
          </a:xfrm>
        </p:grpSpPr>
        <p:sp>
          <p:nvSpPr>
            <p:cNvPr id="33" name="Rectangle 32"/>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boxplot</a:t>
              </a:r>
              <a:r>
                <a:rPr lang="en-US" sz="2800" dirty="0">
                  <a:latin typeface="Consolas" panose="020B0609020204030204" pitchFamily="49" charset="0"/>
                  <a:ea typeface="Monaco" charset="0"/>
                  <a:cs typeface="Consolas" panose="020B0609020204030204" pitchFamily="49" charset="0"/>
                </a:rPr>
                <a:t>()</a:t>
              </a:r>
            </a:p>
          </p:txBody>
        </p:sp>
      </p:grpSp>
      <p:grpSp>
        <p:nvGrpSpPr>
          <p:cNvPr id="35" name="Group 34"/>
          <p:cNvGrpSpPr/>
          <p:nvPr/>
        </p:nvGrpSpPr>
        <p:grpSpPr>
          <a:xfrm>
            <a:off x="7313641" y="4700693"/>
            <a:ext cx="3791681" cy="654654"/>
            <a:chOff x="5713441" y="3772357"/>
            <a:chExt cx="4576871" cy="654654"/>
          </a:xfrm>
        </p:grpSpPr>
        <p:sp>
          <p:nvSpPr>
            <p:cNvPr id="36" name="Rectangle 35"/>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line</a:t>
              </a:r>
              <a:r>
                <a:rPr lang="en-US" sz="2800" dirty="0">
                  <a:latin typeface="Consolas" panose="020B0609020204030204" pitchFamily="49" charset="0"/>
                  <a:ea typeface="Monaco" charset="0"/>
                  <a:cs typeface="Consolas" panose="020B0609020204030204" pitchFamily="49" charset="0"/>
                </a:rPr>
                <a:t>()</a:t>
              </a:r>
            </a:p>
          </p:txBody>
        </p:sp>
      </p:grpSp>
    </p:spTree>
    <p:extLst>
      <p:ext uri="{BB962C8B-B14F-4D97-AF65-F5344CB8AC3E}">
        <p14:creationId xmlns:p14="http://schemas.microsoft.com/office/powerpoint/2010/main" val="1509848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sp>
        <p:nvSpPr>
          <p:cNvPr id="8" name="Rounded Rectangular Callout 7"/>
          <p:cNvSpPr/>
          <p:nvPr/>
        </p:nvSpPr>
        <p:spPr>
          <a:xfrm>
            <a:off x="4054908" y="1759777"/>
            <a:ext cx="2856879" cy="1246648"/>
          </a:xfrm>
          <a:prstGeom prst="wedgeRoundRectCallout">
            <a:avLst>
              <a:gd name="adj1" fmla="val -6901"/>
              <a:gd name="adj2" fmla="val 80824"/>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Rounded Rectangular Callout 10"/>
          <p:cNvSpPr/>
          <p:nvPr/>
        </p:nvSpPr>
        <p:spPr>
          <a:xfrm>
            <a:off x="2166843" y="4771720"/>
            <a:ext cx="3082490" cy="1246648"/>
          </a:xfrm>
          <a:prstGeom prst="wedgeRoundRectCallout">
            <a:avLst>
              <a:gd name="adj1" fmla="val -713"/>
              <a:gd name="adj2" fmla="val -95756"/>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2166843" y="4635902"/>
            <a:ext cx="3082490"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sp>
        <p:nvSpPr>
          <p:cNvPr id="9" name="TextBox 8"/>
          <p:cNvSpPr txBox="1"/>
          <p:nvPr/>
        </p:nvSpPr>
        <p:spPr>
          <a:xfrm>
            <a:off x="4054908" y="1623959"/>
            <a:ext cx="2856879"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sp>
        <p:nvSpPr>
          <p:cNvPr id="16" name="Rounded Rectangular Callout 15">
            <a:extLst>
              <a:ext uri="{FF2B5EF4-FFF2-40B4-BE49-F238E27FC236}">
                <a16:creationId xmlns:a16="http://schemas.microsoft.com/office/drawing/2014/main" id="{32DEA2A8-A57A-5C4F-89BB-E98BF16B5080}"/>
              </a:ext>
            </a:extLst>
          </p:cNvPr>
          <p:cNvSpPr/>
          <p:nvPr/>
        </p:nvSpPr>
        <p:spPr>
          <a:xfrm>
            <a:off x="6425094" y="4771720"/>
            <a:ext cx="3683000"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B77177C-82C9-EB4F-BA8A-C8AE8AD7642D}"/>
              </a:ext>
            </a:extLst>
          </p:cNvPr>
          <p:cNvSpPr txBox="1"/>
          <p:nvPr/>
        </p:nvSpPr>
        <p:spPr>
          <a:xfrm>
            <a:off x="6425096" y="4912901"/>
            <a:ext cx="3683000"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spTree>
    <p:extLst>
      <p:ext uri="{BB962C8B-B14F-4D97-AF65-F5344CB8AC3E}">
        <p14:creationId xmlns:p14="http://schemas.microsoft.com/office/powerpoint/2010/main" val="30442610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1682-FAFE-4D4E-9D03-4E78731049BF}"/>
              </a:ext>
            </a:extLst>
          </p:cNvPr>
          <p:cNvSpPr>
            <a:spLocks noGrp="1"/>
          </p:cNvSpPr>
          <p:nvPr>
            <p:ph type="title"/>
          </p:nvPr>
        </p:nvSpPr>
        <p:spPr/>
        <p:txBody>
          <a:bodyPr/>
          <a:lstStyle/>
          <a:p>
            <a:r>
              <a:rPr lang="en-US" dirty="0"/>
              <a:t>3. Write Aesthetic Mappings</a:t>
            </a:r>
          </a:p>
        </p:txBody>
      </p:sp>
      <p:pic>
        <p:nvPicPr>
          <p:cNvPr id="3" name="Picture 2">
            <a:extLst>
              <a:ext uri="{FF2B5EF4-FFF2-40B4-BE49-F238E27FC236}">
                <a16:creationId xmlns:a16="http://schemas.microsoft.com/office/drawing/2014/main" id="{6724F609-F679-F244-B1FF-ED1278E6D041}"/>
              </a:ext>
            </a:extLst>
          </p:cNvPr>
          <p:cNvPicPr>
            <a:picLocks noChangeAspect="1"/>
          </p:cNvPicPr>
          <p:nvPr/>
        </p:nvPicPr>
        <p:blipFill>
          <a:blip r:embed="rId3"/>
          <a:stretch>
            <a:fillRect/>
          </a:stretch>
        </p:blipFill>
        <p:spPr>
          <a:xfrm>
            <a:off x="7429500" y="3469810"/>
            <a:ext cx="2755900" cy="2755900"/>
          </a:xfrm>
          <a:prstGeom prst="rect">
            <a:avLst/>
          </a:prstGeom>
        </p:spPr>
      </p:pic>
      <p:pic>
        <p:nvPicPr>
          <p:cNvPr id="4" name="Picture 3">
            <a:extLst>
              <a:ext uri="{FF2B5EF4-FFF2-40B4-BE49-F238E27FC236}">
                <a16:creationId xmlns:a16="http://schemas.microsoft.com/office/drawing/2014/main" id="{7E1DF1D8-3E93-9846-A96E-C1939088C815}"/>
              </a:ext>
            </a:extLst>
          </p:cNvPr>
          <p:cNvPicPr>
            <a:picLocks noChangeAspect="1"/>
          </p:cNvPicPr>
          <p:nvPr/>
        </p:nvPicPr>
        <p:blipFill>
          <a:blip r:embed="rId4"/>
          <a:stretch>
            <a:fillRect/>
          </a:stretch>
        </p:blipFill>
        <p:spPr>
          <a:xfrm>
            <a:off x="1748367" y="3444818"/>
            <a:ext cx="2916766" cy="2780892"/>
          </a:xfrm>
          <a:prstGeom prst="rect">
            <a:avLst/>
          </a:prstGeom>
        </p:spPr>
      </p:pic>
      <p:grpSp>
        <p:nvGrpSpPr>
          <p:cNvPr id="5" name="Group 4">
            <a:extLst>
              <a:ext uri="{FF2B5EF4-FFF2-40B4-BE49-F238E27FC236}">
                <a16:creationId xmlns:a16="http://schemas.microsoft.com/office/drawing/2014/main" id="{9EEEB69F-B70D-7E43-9771-568F765C7B6C}"/>
              </a:ext>
            </a:extLst>
          </p:cNvPr>
          <p:cNvGrpSpPr/>
          <p:nvPr/>
        </p:nvGrpSpPr>
        <p:grpSpPr>
          <a:xfrm>
            <a:off x="2983876" y="1962227"/>
            <a:ext cx="6148048" cy="685800"/>
            <a:chOff x="2080825" y="3162925"/>
            <a:chExt cx="8090002" cy="655320"/>
          </a:xfrm>
        </p:grpSpPr>
        <p:sp>
          <p:nvSpPr>
            <p:cNvPr id="6" name="Rectangle 5">
              <a:extLst>
                <a:ext uri="{FF2B5EF4-FFF2-40B4-BE49-F238E27FC236}">
                  <a16:creationId xmlns:a16="http://schemas.microsoft.com/office/drawing/2014/main" id="{E56C251A-F09D-E44F-AC71-DDCDD270C24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0574EC7-98C4-9842-9CEA-74491FBA28B2}"/>
                </a:ext>
              </a:extLst>
            </p:cNvPr>
            <p:cNvSpPr txBox="1"/>
            <p:nvPr/>
          </p:nvSpPr>
          <p:spPr>
            <a:xfrm>
              <a:off x="2080825" y="3235065"/>
              <a:ext cx="8090002" cy="499966"/>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x = a, y = b, color = c</a:t>
              </a:r>
              <a:r>
                <a:rPr lang="en-US" sz="2800" dirty="0">
                  <a:latin typeface="Consolas" panose="020B0609020204030204" pitchFamily="49" charset="0"/>
                  <a:ea typeface="Monaco" charset="0"/>
                  <a:cs typeface="Consolas" panose="020B0609020204030204" pitchFamily="49" charset="0"/>
                </a:rPr>
                <a:t>)</a:t>
              </a:r>
            </a:p>
          </p:txBody>
        </p:sp>
      </p:grpSp>
      <p:sp>
        <p:nvSpPr>
          <p:cNvPr id="8" name="TextBox 7">
            <a:extLst>
              <a:ext uri="{FF2B5EF4-FFF2-40B4-BE49-F238E27FC236}">
                <a16:creationId xmlns:a16="http://schemas.microsoft.com/office/drawing/2014/main" id="{F2849343-460C-9E47-BD9B-FA6324E3E114}"/>
              </a:ext>
            </a:extLst>
          </p:cNvPr>
          <p:cNvSpPr txBox="1"/>
          <p:nvPr/>
        </p:nvSpPr>
        <p:spPr>
          <a:xfrm>
            <a:off x="1969602" y="2931392"/>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Data frame</a:t>
            </a:r>
          </a:p>
        </p:txBody>
      </p:sp>
      <p:sp>
        <p:nvSpPr>
          <p:cNvPr id="9" name="TextBox 8">
            <a:extLst>
              <a:ext uri="{FF2B5EF4-FFF2-40B4-BE49-F238E27FC236}">
                <a16:creationId xmlns:a16="http://schemas.microsoft.com/office/drawing/2014/main" id="{FF7782F1-9C24-8B42-8478-E31AEC3FB625}"/>
              </a:ext>
            </a:extLst>
          </p:cNvPr>
          <p:cNvSpPr txBox="1"/>
          <p:nvPr/>
        </p:nvSpPr>
        <p:spPr>
          <a:xfrm>
            <a:off x="7570302" y="2921598"/>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Graph</a:t>
            </a:r>
          </a:p>
        </p:txBody>
      </p:sp>
      <p:sp>
        <p:nvSpPr>
          <p:cNvPr id="10" name="TextBox 9">
            <a:extLst>
              <a:ext uri="{FF2B5EF4-FFF2-40B4-BE49-F238E27FC236}">
                <a16:creationId xmlns:a16="http://schemas.microsoft.com/office/drawing/2014/main" id="{F01D6AF3-C894-8640-BA97-A921B10E74B1}"/>
              </a:ext>
            </a:extLst>
          </p:cNvPr>
          <p:cNvSpPr txBox="1"/>
          <p:nvPr/>
        </p:nvSpPr>
        <p:spPr>
          <a:xfrm>
            <a:off x="6888736" y="45736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y</a:t>
            </a:r>
          </a:p>
        </p:txBody>
      </p:sp>
      <p:sp>
        <p:nvSpPr>
          <p:cNvPr id="11" name="TextBox 10">
            <a:extLst>
              <a:ext uri="{FF2B5EF4-FFF2-40B4-BE49-F238E27FC236}">
                <a16:creationId xmlns:a16="http://schemas.microsoft.com/office/drawing/2014/main" id="{78F30A59-A1E1-774A-B99E-3D76EC08C2D8}"/>
              </a:ext>
            </a:extLst>
          </p:cNvPr>
          <p:cNvSpPr txBox="1"/>
          <p:nvPr/>
        </p:nvSpPr>
        <p:spPr>
          <a:xfrm>
            <a:off x="8537068" y="61230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x</a:t>
            </a:r>
          </a:p>
        </p:txBody>
      </p:sp>
      <p:cxnSp>
        <p:nvCxnSpPr>
          <p:cNvPr id="12" name="Curved Connector 11">
            <a:extLst>
              <a:ext uri="{FF2B5EF4-FFF2-40B4-BE49-F238E27FC236}">
                <a16:creationId xmlns:a16="http://schemas.microsoft.com/office/drawing/2014/main" id="{B41D5110-D044-2B45-B61C-D96D8B9DAF1A}"/>
              </a:ext>
            </a:extLst>
          </p:cNvPr>
          <p:cNvCxnSpPr/>
          <p:nvPr/>
        </p:nvCxnSpPr>
        <p:spPr>
          <a:xfrm rot="5400000" flipH="1" flipV="1">
            <a:off x="4435183" y="3608078"/>
            <a:ext cx="1380652" cy="3837517"/>
          </a:xfrm>
          <a:prstGeom prst="curvedConnector4">
            <a:avLst>
              <a:gd name="adj1" fmla="val -31888"/>
              <a:gd name="adj2" fmla="val 53779"/>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1819B176-5370-EE45-AD74-073D91F93D49}"/>
              </a:ext>
            </a:extLst>
          </p:cNvPr>
          <p:cNvCxnSpPr/>
          <p:nvPr/>
        </p:nvCxnSpPr>
        <p:spPr>
          <a:xfrm>
            <a:off x="2202178" y="6189226"/>
            <a:ext cx="6476155" cy="195438"/>
          </a:xfrm>
          <a:prstGeom prst="curvedConnector3">
            <a:avLst>
              <a:gd name="adj1" fmla="val -72"/>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7304EDF-1D6C-DA46-9876-52D9041D1BC2}"/>
              </a:ext>
            </a:extLst>
          </p:cNvPr>
          <p:cNvSpPr/>
          <p:nvPr/>
        </p:nvSpPr>
        <p:spPr>
          <a:xfrm>
            <a:off x="4838699" y="4174748"/>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68D72AD-1AA7-0243-A775-162F61B81C4C}"/>
              </a:ext>
            </a:extLst>
          </p:cNvPr>
          <p:cNvSpPr/>
          <p:nvPr/>
        </p:nvSpPr>
        <p:spPr>
          <a:xfrm>
            <a:off x="4838699" y="4728152"/>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0A3BA11-F6BC-5B4C-9D69-4134A8240DDE}"/>
              </a:ext>
            </a:extLst>
          </p:cNvPr>
          <p:cNvSpPr/>
          <p:nvPr/>
        </p:nvSpPr>
        <p:spPr>
          <a:xfrm>
            <a:off x="4838698" y="5281556"/>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2020EE-2EE9-D943-BBEE-FE730FD3329F}"/>
              </a:ext>
            </a:extLst>
          </p:cNvPr>
          <p:cNvSpPr/>
          <p:nvPr/>
        </p:nvSpPr>
        <p:spPr>
          <a:xfrm>
            <a:off x="4843566" y="5834960"/>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706DC1-4BAB-FB4F-AAD7-ADEC4C793008}"/>
              </a:ext>
            </a:extLst>
          </p:cNvPr>
          <p:cNvSpPr/>
          <p:nvPr/>
        </p:nvSpPr>
        <p:spPr>
          <a:xfrm>
            <a:off x="3793262" y="2068989"/>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a:extLst>
              <a:ext uri="{FF2B5EF4-FFF2-40B4-BE49-F238E27FC236}">
                <a16:creationId xmlns:a16="http://schemas.microsoft.com/office/drawing/2014/main" id="{7E032FCC-F00A-7F49-8C49-AE5F6DD9707F}"/>
              </a:ext>
            </a:extLst>
          </p:cNvPr>
          <p:cNvSpPr/>
          <p:nvPr/>
        </p:nvSpPr>
        <p:spPr>
          <a:xfrm>
            <a:off x="5228618" y="2076280"/>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a:extLst>
              <a:ext uri="{FF2B5EF4-FFF2-40B4-BE49-F238E27FC236}">
                <a16:creationId xmlns:a16="http://schemas.microsoft.com/office/drawing/2014/main" id="{5B4048EE-2B18-1345-93EB-272418366B0A}"/>
              </a:ext>
            </a:extLst>
          </p:cNvPr>
          <p:cNvSpPr/>
          <p:nvPr/>
        </p:nvSpPr>
        <p:spPr>
          <a:xfrm>
            <a:off x="6556597" y="2058196"/>
            <a:ext cx="1938393"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1" name="Picture 20">
            <a:extLst>
              <a:ext uri="{FF2B5EF4-FFF2-40B4-BE49-F238E27FC236}">
                <a16:creationId xmlns:a16="http://schemas.microsoft.com/office/drawing/2014/main" id="{15875E5F-0DFE-944E-AD1C-2D8D899C5A72}"/>
              </a:ext>
            </a:extLst>
          </p:cNvPr>
          <p:cNvPicPr>
            <a:picLocks noChangeAspect="1"/>
          </p:cNvPicPr>
          <p:nvPr/>
        </p:nvPicPr>
        <p:blipFill>
          <a:blip r:embed="rId5"/>
          <a:stretch>
            <a:fillRect/>
          </a:stretch>
        </p:blipFill>
        <p:spPr>
          <a:xfrm>
            <a:off x="10939019" y="5629923"/>
            <a:ext cx="867253" cy="1006205"/>
          </a:xfrm>
          <a:prstGeom prst="rect">
            <a:avLst/>
          </a:prstGeom>
        </p:spPr>
      </p:pic>
    </p:spTree>
    <p:extLst>
      <p:ext uri="{BB962C8B-B14F-4D97-AF65-F5344CB8AC3E}">
        <p14:creationId xmlns:p14="http://schemas.microsoft.com/office/powerpoint/2010/main" val="253893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xit" presetSubtype="0" fill="hold" grpId="1" nodeType="withEffect">
                                  <p:stCondLst>
                                    <p:cond delay="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0" presetClass="exit" presetSubtype="0" fill="hold" grpId="1" nodeType="with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 presetClass="entr" presetSubtype="0" fill="hold" grpId="1"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grpId="1"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50" presetClass="path" presetSubtype="0" accel="50000" decel="50000" fill="hold" grpId="0" nodeType="clickEffect">
                                  <p:stCondLst>
                                    <p:cond delay="0"/>
                                  </p:stCondLst>
                                  <p:childTnLst>
                                    <p:animMotion origin="layout" path="M 1.25E-6 1.48148E-6 L 0.11627 1.48148E-6 C 0.16836 1.48148E-6 0.23268 0.00879 0.23268 0.0162 L 0.23268 0.0331 " pathEditMode="relative" rAng="0" ptsTypes="AAAA">
                                      <p:cBhvr>
                                        <p:cTn id="41" dur="2000" fill="hold"/>
                                        <p:tgtEl>
                                          <p:spTgt spid="14"/>
                                        </p:tgtEl>
                                        <p:attrNameLst>
                                          <p:attrName>ppt_x</p:attrName>
                                          <p:attrName>ppt_y</p:attrName>
                                        </p:attrNameLst>
                                      </p:cBhvr>
                                      <p:rCtr x="11628" y="1644"/>
                                    </p:animMotion>
                                  </p:childTnLst>
                                </p:cTn>
                              </p:par>
                              <p:par>
                                <p:cTn id="42" presetID="10" presetClass="exit" presetSubtype="0" fill="hold" grpId="1" nodeType="with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50" presetClass="path" presetSubtype="0" accel="50000" decel="50000" fill="hold" grpId="0" nodeType="withEffect">
                                  <p:stCondLst>
                                    <p:cond delay="0"/>
                                  </p:stCondLst>
                                  <p:childTnLst>
                                    <p:animMotion origin="layout" path="M 1.25E-6 4.44444E-6 L 0.14427 4.44444E-6 C 0.20885 4.44444E-6 0.28867 0.0412 0.28867 0.07476 L 0.28867 0.15 " pathEditMode="relative" rAng="0" ptsTypes="AAAA">
                                      <p:cBhvr>
                                        <p:cTn id="46" dur="2000" fill="hold"/>
                                        <p:tgtEl>
                                          <p:spTgt spid="15"/>
                                        </p:tgtEl>
                                        <p:attrNameLst>
                                          <p:attrName>ppt_x</p:attrName>
                                          <p:attrName>ppt_y</p:attrName>
                                        </p:attrNameLst>
                                      </p:cBhvr>
                                      <p:rCtr x="14427" y="7500"/>
                                    </p:animMotion>
                                  </p:childTnLst>
                                </p:cTn>
                              </p:par>
                              <p:par>
                                <p:cTn id="47" presetID="50" presetClass="path" presetSubtype="0" accel="50000" decel="50000" fill="hold" grpId="0" nodeType="withEffect">
                                  <p:stCondLst>
                                    <p:cond delay="0"/>
                                  </p:stCondLst>
                                  <p:childTnLst>
                                    <p:animMotion origin="layout" path="M 1.25E-6 -2.59259E-6 L 0.17292 -2.59259E-6 C 0.25026 -2.59259E-6 0.34583 -0.03541 0.34583 -0.06412 L 0.34583 -0.12824 " pathEditMode="relative" rAng="0" ptsTypes="AAAA">
                                      <p:cBhvr>
                                        <p:cTn id="48" dur="2000" fill="hold"/>
                                        <p:tgtEl>
                                          <p:spTgt spid="16"/>
                                        </p:tgtEl>
                                        <p:attrNameLst>
                                          <p:attrName>ppt_x</p:attrName>
                                          <p:attrName>ppt_y</p:attrName>
                                        </p:attrNameLst>
                                      </p:cBhvr>
                                      <p:rCtr x="17292" y="-6412"/>
                                    </p:animMotion>
                                  </p:childTnLst>
                                </p:cTn>
                              </p:par>
                              <p:par>
                                <p:cTn id="49" presetID="50" presetClass="path" presetSubtype="0" accel="50000" decel="50000" fill="hold" grpId="0" nodeType="withEffect">
                                  <p:stCondLst>
                                    <p:cond delay="0"/>
                                  </p:stCondLst>
                                  <p:childTnLst>
                                    <p:animMotion origin="layout" path="M 6.25E-7 1.85185E-6 L 0.14375 1.85185E-6 C 0.2082 1.85185E-6 0.28763 -0.03195 0.28763 -0.05741 L 0.28763 -0.11412 " pathEditMode="relative" rAng="0" ptsTypes="AAAA">
                                      <p:cBhvr>
                                        <p:cTn id="50" dur="2000" fill="hold"/>
                                        <p:tgtEl>
                                          <p:spTgt spid="17"/>
                                        </p:tgtEl>
                                        <p:attrNameLst>
                                          <p:attrName>ppt_x</p:attrName>
                                          <p:attrName>ppt_y</p:attrName>
                                        </p:attrNameLst>
                                      </p:cBhvr>
                                      <p:rCtr x="14375" y="-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4EBB5F-F2F9-757F-6E23-F660EDF6707A}"/>
              </a:ext>
            </a:extLst>
          </p:cNvPr>
          <p:cNvPicPr>
            <a:picLocks noChangeAspect="1"/>
          </p:cNvPicPr>
          <p:nvPr/>
        </p:nvPicPr>
        <p:blipFill>
          <a:blip r:embed="rId2"/>
          <a:stretch>
            <a:fillRect/>
          </a:stretch>
        </p:blipFill>
        <p:spPr>
          <a:xfrm>
            <a:off x="311378" y="331470"/>
            <a:ext cx="11577781" cy="6199632"/>
          </a:xfrm>
          <a:prstGeom prst="rect">
            <a:avLst/>
          </a:prstGeom>
        </p:spPr>
      </p:pic>
    </p:spTree>
    <p:extLst>
      <p:ext uri="{BB962C8B-B14F-4D97-AF65-F5344CB8AC3E}">
        <p14:creationId xmlns:p14="http://schemas.microsoft.com/office/powerpoint/2010/main" val="40369263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EF5D-709F-834F-AFC8-8C08FCBD4122}"/>
              </a:ext>
            </a:extLst>
          </p:cNvPr>
          <p:cNvSpPr>
            <a:spLocks noGrp="1"/>
          </p:cNvSpPr>
          <p:nvPr>
            <p:ph type="title"/>
          </p:nvPr>
        </p:nvSpPr>
        <p:spPr/>
        <p:txBody>
          <a:bodyPr/>
          <a:lstStyle/>
          <a:p>
            <a:r>
              <a:rPr lang="en-US" dirty="0"/>
              <a:t>Aesthetics</a:t>
            </a:r>
          </a:p>
        </p:txBody>
      </p:sp>
      <p:sp>
        <p:nvSpPr>
          <p:cNvPr id="3" name="TextBox 2">
            <a:extLst>
              <a:ext uri="{FF2B5EF4-FFF2-40B4-BE49-F238E27FC236}">
                <a16:creationId xmlns:a16="http://schemas.microsoft.com/office/drawing/2014/main" id="{3B55B3CA-85E9-6D44-AF2F-C520799E44D0}"/>
              </a:ext>
            </a:extLst>
          </p:cNvPr>
          <p:cNvSpPr txBox="1"/>
          <p:nvPr/>
        </p:nvSpPr>
        <p:spPr>
          <a:xfrm>
            <a:off x="354842" y="6277970"/>
            <a:ext cx="9498842" cy="369332"/>
          </a:xfrm>
          <a:prstGeom prst="rect">
            <a:avLst/>
          </a:prstGeom>
          <a:noFill/>
        </p:spPr>
        <p:txBody>
          <a:bodyPr wrap="square" rtlCol="0">
            <a:spAutoFit/>
          </a:bodyPr>
          <a:lstStyle/>
          <a:p>
            <a:r>
              <a:rPr lang="en-US" dirty="0"/>
              <a:t>From </a:t>
            </a:r>
            <a:r>
              <a:rPr lang="en-US" dirty="0">
                <a:hlinkClick r:id="rId3"/>
              </a:rPr>
              <a:t>Fundamentals of Data Visualization</a:t>
            </a:r>
            <a:r>
              <a:rPr lang="en-US" dirty="0"/>
              <a:t>, by Claus Wilke, licensed under CC-BY-NC-ND</a:t>
            </a:r>
          </a:p>
        </p:txBody>
      </p:sp>
      <p:pic>
        <p:nvPicPr>
          <p:cNvPr id="4" name="Picture 3">
            <a:extLst>
              <a:ext uri="{FF2B5EF4-FFF2-40B4-BE49-F238E27FC236}">
                <a16:creationId xmlns:a16="http://schemas.microsoft.com/office/drawing/2014/main" id="{FA493E07-D45B-CC4E-9268-BC2479916D74}"/>
              </a:ext>
            </a:extLst>
          </p:cNvPr>
          <p:cNvPicPr>
            <a:picLocks noChangeAspect="1"/>
          </p:cNvPicPr>
          <p:nvPr/>
        </p:nvPicPr>
        <p:blipFill>
          <a:blip r:embed="rId4"/>
          <a:stretch>
            <a:fillRect/>
          </a:stretch>
        </p:blipFill>
        <p:spPr>
          <a:xfrm>
            <a:off x="1665026" y="2037474"/>
            <a:ext cx="9430603" cy="4240496"/>
          </a:xfrm>
          <a:prstGeom prst="rect">
            <a:avLst/>
          </a:prstGeom>
        </p:spPr>
      </p:pic>
    </p:spTree>
    <p:extLst>
      <p:ext uri="{BB962C8B-B14F-4D97-AF65-F5344CB8AC3E}">
        <p14:creationId xmlns:p14="http://schemas.microsoft.com/office/powerpoint/2010/main" val="2544290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grpSp>
    </p:spTree>
    <p:extLst>
      <p:ext uri="{BB962C8B-B14F-4D97-AF65-F5344CB8AC3E}">
        <p14:creationId xmlns:p14="http://schemas.microsoft.com/office/powerpoint/2010/main" val="27927235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a:xfrm>
            <a:off x="1024128" y="2238374"/>
            <a:ext cx="9720072" cy="4253865"/>
          </a:xfrm>
        </p:spPr>
        <p:txBody>
          <a:bodyPr>
            <a:normAutofit fontScale="92500" lnSpcReduction="10000"/>
          </a:bodyPr>
          <a:lstStyle/>
          <a:p>
            <a:pPr marL="0" indent="0">
              <a:buNone/>
            </a:pPr>
            <a:r>
              <a:rPr lang="en-US" dirty="0"/>
              <a:t>Go back to </a:t>
            </a:r>
            <a:r>
              <a:rPr lang="en-US" sz="4300" dirty="0">
                <a:solidFill>
                  <a:schemeClr val="accent2"/>
                </a:solidFill>
                <a:latin typeface="Consolas" panose="020B0609020204030204" pitchFamily="49" charset="0"/>
              </a:rPr>
              <a:t>05 - </a:t>
            </a:r>
            <a:r>
              <a:rPr lang="en-US" sz="4300" dirty="0" err="1">
                <a:solidFill>
                  <a:schemeClr val="accent2"/>
                </a:solidFill>
                <a:latin typeface="Consolas" panose="020B0609020204030204" pitchFamily="49" charset="0"/>
              </a:rPr>
              <a:t>Visualize.Rmd</a:t>
            </a:r>
            <a:r>
              <a:rPr lang="en-US" dirty="0"/>
              <a:t>. Work through the exercises of the section titled “Your Turn 4”.</a:t>
            </a:r>
            <a:br>
              <a:rPr lang="en-US" dirty="0"/>
            </a:br>
            <a:br>
              <a:rPr lang="en-US" dirty="0"/>
            </a:br>
            <a:r>
              <a:rPr lang="en-US" dirty="0">
                <a:solidFill>
                  <a:srgbClr val="C00000"/>
                </a:solidFill>
              </a:rPr>
              <a:t>Stop</a:t>
            </a:r>
            <a:r>
              <a:rPr lang="en-US" dirty="0"/>
              <a:t> when it says “</a:t>
            </a:r>
            <a:r>
              <a:rPr lang="en-US" dirty="0">
                <a:solidFill>
                  <a:srgbClr val="C00000"/>
                </a:solidFill>
              </a:rPr>
              <a:t>Stop Here</a:t>
            </a:r>
            <a:r>
              <a:rPr lang="en-US" dirty="0"/>
              <a:t>”.</a:t>
            </a:r>
            <a:br>
              <a:rPr lang="en-US" dirty="0"/>
            </a:br>
            <a:endParaRPr lang="en-US" sz="4800" dirty="0">
              <a:solidFill>
                <a:srgbClr val="C00000"/>
              </a:solidFill>
            </a:endParaRPr>
          </a:p>
          <a:p>
            <a:pPr marL="0" indent="0">
              <a:buNone/>
            </a:pPr>
            <a:r>
              <a:rPr lang="en-US" sz="4800" dirty="0"/>
              <a:t>Put up your sticky.</a:t>
            </a:r>
          </a:p>
          <a:p>
            <a:pPr marL="0" indent="0">
              <a:buNone/>
            </a:pPr>
            <a:endParaRPr lang="en-US" dirty="0"/>
          </a:p>
        </p:txBody>
      </p:sp>
    </p:spTree>
    <p:extLst>
      <p:ext uri="{BB962C8B-B14F-4D97-AF65-F5344CB8AC3E}">
        <p14:creationId xmlns:p14="http://schemas.microsoft.com/office/powerpoint/2010/main" val="2492295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b="1" dirty="0">
                <a:solidFill>
                  <a:schemeClr val="accent2"/>
                </a:solidFill>
              </a:rPr>
              <a:t>Setting</a:t>
            </a:r>
            <a:r>
              <a:rPr lang="en-US" sz="6000" dirty="0"/>
              <a:t> vs </a:t>
            </a:r>
            <a:r>
              <a:rPr lang="en-US" sz="6000" b="1" dirty="0">
                <a:solidFill>
                  <a:srgbClr val="92D050"/>
                </a:solidFill>
              </a:rPr>
              <a:t>Mapping</a:t>
            </a:r>
            <a:r>
              <a:rPr lang="en-US" sz="6000" dirty="0"/>
              <a:t> Aesthetics</a:t>
            </a:r>
            <a:endParaRPr lang="en-US" sz="5400" dirty="0"/>
          </a:p>
        </p:txBody>
      </p:sp>
    </p:spTree>
    <p:extLst>
      <p:ext uri="{BB962C8B-B14F-4D97-AF65-F5344CB8AC3E}">
        <p14:creationId xmlns:p14="http://schemas.microsoft.com/office/powerpoint/2010/main" val="18242279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pic>
        <p:nvPicPr>
          <p:cNvPr id="5" name="Picture 4" descr="A picture containing diagram, plot, pixel&#10;&#10;Description automatically generated">
            <a:extLst>
              <a:ext uri="{FF2B5EF4-FFF2-40B4-BE49-F238E27FC236}">
                <a16:creationId xmlns:a16="http://schemas.microsoft.com/office/drawing/2014/main" id="{29BA5991-9EF7-D8F5-91FD-BD11B2B55B4A}"/>
              </a:ext>
            </a:extLst>
          </p:cNvPr>
          <p:cNvPicPr>
            <a:picLocks noChangeAspect="1"/>
          </p:cNvPicPr>
          <p:nvPr/>
        </p:nvPicPr>
        <p:blipFill>
          <a:blip r:embed="rId3"/>
          <a:stretch>
            <a:fillRect/>
          </a:stretch>
        </p:blipFill>
        <p:spPr>
          <a:xfrm>
            <a:off x="1218390" y="1252220"/>
            <a:ext cx="9755219" cy="4897120"/>
          </a:xfrm>
          <a:prstGeom prst="rect">
            <a:avLst/>
          </a:prstGeom>
        </p:spPr>
      </p:pic>
    </p:spTree>
    <p:extLst>
      <p:ext uri="{BB962C8B-B14F-4D97-AF65-F5344CB8AC3E}">
        <p14:creationId xmlns:p14="http://schemas.microsoft.com/office/powerpoint/2010/main" val="42216316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8AFDDB-9866-1F44-A39E-5ED8B19CAC08}"/>
              </a:ext>
            </a:extLst>
          </p:cNvPr>
          <p:cNvPicPr>
            <a:picLocks noChangeAspect="1"/>
          </p:cNvPicPr>
          <p:nvPr/>
        </p:nvPicPr>
        <p:blipFill>
          <a:blip r:embed="rId3"/>
          <a:stretch>
            <a:fillRect/>
          </a:stretch>
        </p:blipFill>
        <p:spPr>
          <a:xfrm>
            <a:off x="425450" y="603250"/>
            <a:ext cx="5783580" cy="3151632"/>
          </a:xfrm>
          <a:prstGeom prst="rect">
            <a:avLst/>
          </a:prstGeom>
        </p:spPr>
      </p:pic>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k_data</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value, fill = gender</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673D32A5-2C50-C04A-993A-5D6D0065C795}"/>
              </a:ext>
            </a:extLst>
          </p:cNvPr>
          <p:cNvSpPr txBox="1"/>
          <p:nvPr/>
        </p:nvSpPr>
        <p:spPr>
          <a:xfrm>
            <a:off x="7451678" y="1838147"/>
            <a:ext cx="3302758" cy="1569660"/>
          </a:xfrm>
          <a:prstGeom prst="rect">
            <a:avLst/>
          </a:prstGeom>
          <a:noFill/>
        </p:spPr>
        <p:txBody>
          <a:bodyPr wrap="square" rtlCol="0">
            <a:spAutoFit/>
          </a:bodyPr>
          <a:lstStyle/>
          <a:p>
            <a:pPr algn="ctr"/>
            <a:r>
              <a:rPr lang="en-US" sz="3200" b="1" dirty="0">
                <a:solidFill>
                  <a:srgbClr val="92D050"/>
                </a:solidFill>
              </a:rPr>
              <a:t>Inside</a:t>
            </a:r>
            <a:r>
              <a:rPr lang="en-US" sz="3200" dirty="0"/>
              <a:t> of </a:t>
            </a:r>
            <a:r>
              <a:rPr lang="en-US" sz="2400" dirty="0" err="1">
                <a:solidFill>
                  <a:srgbClr val="FF0000"/>
                </a:solidFill>
                <a:latin typeface="Consolas" panose="020B0609020204030204" pitchFamily="49" charset="0"/>
              </a:rPr>
              <a:t>aes</a:t>
            </a:r>
            <a:r>
              <a:rPr lang="en-US" sz="2400" dirty="0">
                <a:solidFill>
                  <a:srgbClr val="FF0000"/>
                </a:solidFill>
                <a:latin typeface="Consolas" panose="020B0609020204030204" pitchFamily="49" charset="0"/>
              </a:rPr>
              <a:t>()</a:t>
            </a:r>
            <a:r>
              <a:rPr lang="en-US" sz="3200" dirty="0"/>
              <a:t>:</a:t>
            </a:r>
          </a:p>
          <a:p>
            <a:pPr algn="ctr"/>
            <a:r>
              <a:rPr lang="en-US" sz="3200" b="1" dirty="0">
                <a:solidFill>
                  <a:srgbClr val="92D050"/>
                </a:solidFill>
              </a:rPr>
              <a:t>map</a:t>
            </a:r>
            <a:r>
              <a:rPr lang="en-US" sz="3200" dirty="0"/>
              <a:t> an aesthetic to a </a:t>
            </a:r>
            <a:r>
              <a:rPr lang="en-US" sz="3200" b="1" dirty="0">
                <a:solidFill>
                  <a:srgbClr val="92D050"/>
                </a:solidFill>
              </a:rPr>
              <a:t>variable</a:t>
            </a:r>
          </a:p>
        </p:txBody>
      </p:sp>
      <p:cxnSp>
        <p:nvCxnSpPr>
          <p:cNvPr id="22" name="Straight Arrow Connector 21">
            <a:extLst>
              <a:ext uri="{FF2B5EF4-FFF2-40B4-BE49-F238E27FC236}">
                <a16:creationId xmlns:a16="http://schemas.microsoft.com/office/drawing/2014/main" id="{9A8BD1C5-6A38-E144-ACC3-915BEBE2C419}"/>
              </a:ext>
            </a:extLst>
          </p:cNvPr>
          <p:cNvCxnSpPr>
            <a:cxnSpLocks/>
          </p:cNvCxnSpPr>
          <p:nvPr/>
        </p:nvCxnSpPr>
        <p:spPr>
          <a:xfrm flipH="1">
            <a:off x="6328372" y="3407807"/>
            <a:ext cx="2310661" cy="1120453"/>
          </a:xfrm>
          <a:prstGeom prst="straightConnector1">
            <a:avLst/>
          </a:prstGeom>
          <a:ln w="98425">
            <a:solidFill>
              <a:srgbClr val="92D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descr="A picture containing diagram, plot, screenshot, pixel&#10;&#10;Description automatically generated">
            <a:extLst>
              <a:ext uri="{FF2B5EF4-FFF2-40B4-BE49-F238E27FC236}">
                <a16:creationId xmlns:a16="http://schemas.microsoft.com/office/drawing/2014/main" id="{B5833D69-1634-C8B4-25D6-41DEFD776933}"/>
              </a:ext>
            </a:extLst>
          </p:cNvPr>
          <p:cNvPicPr>
            <a:picLocks noChangeAspect="1"/>
          </p:cNvPicPr>
          <p:nvPr/>
        </p:nvPicPr>
        <p:blipFill>
          <a:blip r:embed="rId4"/>
          <a:stretch>
            <a:fillRect/>
          </a:stretch>
        </p:blipFill>
        <p:spPr>
          <a:xfrm>
            <a:off x="0" y="517984"/>
            <a:ext cx="6350000" cy="3187700"/>
          </a:xfrm>
          <a:prstGeom prst="rect">
            <a:avLst/>
          </a:prstGeom>
        </p:spPr>
      </p:pic>
    </p:spTree>
    <p:extLst>
      <p:ext uri="{BB962C8B-B14F-4D97-AF65-F5344CB8AC3E}">
        <p14:creationId xmlns:p14="http://schemas.microsoft.com/office/powerpoint/2010/main" val="109487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E981C8F-5D44-9C43-B21A-539EE89DD42C}"/>
              </a:ext>
            </a:extLst>
          </p:cNvPr>
          <p:cNvPicPr>
            <a:picLocks noChangeAspect="1"/>
          </p:cNvPicPr>
          <p:nvPr/>
        </p:nvPicPr>
        <p:blipFill>
          <a:blip r:embed="rId3"/>
          <a:stretch>
            <a:fillRect/>
          </a:stretch>
        </p:blipFill>
        <p:spPr>
          <a:xfrm>
            <a:off x="6400800" y="603250"/>
            <a:ext cx="5416062" cy="3151632"/>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chemeClr val="accent2"/>
                  </a:solidFill>
                  <a:latin typeface="Consolas" panose="020B0609020204030204" pitchFamily="49" charset="0"/>
                  <a:ea typeface="Menlo" panose="020B0609030804020204" pitchFamily="49" charset="0"/>
                  <a:cs typeface="Menlo" panose="020B0609030804020204" pitchFamily="49" charset="0"/>
                </a:rPr>
                <a:t>, fill = "blue"</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729C4C70-F0E9-2647-AC02-0B2E916D9DCA}"/>
              </a:ext>
            </a:extLst>
          </p:cNvPr>
          <p:cNvSpPr txBox="1"/>
          <p:nvPr/>
        </p:nvSpPr>
        <p:spPr>
          <a:xfrm>
            <a:off x="5486400" y="3575063"/>
            <a:ext cx="3302758" cy="1569660"/>
          </a:xfrm>
          <a:prstGeom prst="rect">
            <a:avLst/>
          </a:prstGeom>
          <a:noFill/>
        </p:spPr>
        <p:txBody>
          <a:bodyPr wrap="square" rtlCol="0">
            <a:spAutoFit/>
          </a:bodyPr>
          <a:lstStyle/>
          <a:p>
            <a:pPr algn="ctr"/>
            <a:r>
              <a:rPr lang="en-US" sz="3200" b="1" dirty="0">
                <a:solidFill>
                  <a:schemeClr val="accent2"/>
                </a:solidFill>
              </a:rPr>
              <a:t>Outside</a:t>
            </a:r>
            <a:r>
              <a:rPr lang="en-US" sz="3200" dirty="0"/>
              <a:t> of </a:t>
            </a:r>
            <a:r>
              <a:rPr lang="en-US" sz="2400" dirty="0" err="1">
                <a:solidFill>
                  <a:srgbClr val="FF0000"/>
                </a:solidFill>
                <a:latin typeface="Consolas" panose="020B0609020204030204" pitchFamily="49" charset="0"/>
              </a:rPr>
              <a:t>aes</a:t>
            </a:r>
            <a:r>
              <a:rPr lang="en-US" sz="2400" dirty="0">
                <a:solidFill>
                  <a:srgbClr val="FF0000"/>
                </a:solidFill>
                <a:latin typeface="Consolas" panose="020B0609020204030204" pitchFamily="49" charset="0"/>
              </a:rPr>
              <a:t>()</a:t>
            </a:r>
            <a:r>
              <a:rPr lang="en-US" sz="3200" dirty="0"/>
              <a:t>:</a:t>
            </a:r>
          </a:p>
          <a:p>
            <a:pPr algn="ctr"/>
            <a:r>
              <a:rPr lang="en-US" sz="3200" b="1" dirty="0">
                <a:solidFill>
                  <a:schemeClr val="accent2"/>
                </a:solidFill>
              </a:rPr>
              <a:t>set</a:t>
            </a:r>
            <a:r>
              <a:rPr lang="en-US" sz="3200" dirty="0"/>
              <a:t> an aesthetic to a </a:t>
            </a:r>
            <a:r>
              <a:rPr lang="en-US" sz="3200" b="1" dirty="0">
                <a:solidFill>
                  <a:schemeClr val="accent2"/>
                </a:solidFill>
              </a:rPr>
              <a:t>value</a:t>
            </a:r>
          </a:p>
        </p:txBody>
      </p:sp>
      <p:cxnSp>
        <p:nvCxnSpPr>
          <p:cNvPr id="13" name="Straight Arrow Connector 12">
            <a:extLst>
              <a:ext uri="{FF2B5EF4-FFF2-40B4-BE49-F238E27FC236}">
                <a16:creationId xmlns:a16="http://schemas.microsoft.com/office/drawing/2014/main" id="{5E8EC399-648E-A84B-9A9C-F02D235E5841}"/>
              </a:ext>
            </a:extLst>
          </p:cNvPr>
          <p:cNvCxnSpPr>
            <a:cxnSpLocks/>
          </p:cNvCxnSpPr>
          <p:nvPr/>
        </p:nvCxnSpPr>
        <p:spPr>
          <a:xfrm flipH="1">
            <a:off x="6400800" y="5144723"/>
            <a:ext cx="422031" cy="707437"/>
          </a:xfrm>
          <a:prstGeom prst="straightConnector1">
            <a:avLst/>
          </a:prstGeom>
          <a:ln w="984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562281D1-3FB9-5642-A1A3-5B3E84DBA331}"/>
              </a:ext>
            </a:extLst>
          </p:cNvPr>
          <p:cNvGrpSpPr/>
          <p:nvPr/>
        </p:nvGrpSpPr>
        <p:grpSpPr>
          <a:xfrm>
            <a:off x="8917432" y="4100217"/>
            <a:ext cx="2218852" cy="1508105"/>
            <a:chOff x="896764" y="1526810"/>
            <a:chExt cx="2365216" cy="1646947"/>
          </a:xfrm>
        </p:grpSpPr>
        <p:sp>
          <p:nvSpPr>
            <p:cNvPr id="9" name="Rounded Rectangular Callout 8">
              <a:extLst>
                <a:ext uri="{FF2B5EF4-FFF2-40B4-BE49-F238E27FC236}">
                  <a16:creationId xmlns:a16="http://schemas.microsoft.com/office/drawing/2014/main" id="{A3741819-3CE9-1245-968F-FC1E264620D0}"/>
                </a:ext>
              </a:extLst>
            </p:cNvPr>
            <p:cNvSpPr/>
            <p:nvPr/>
          </p:nvSpPr>
          <p:spPr>
            <a:xfrm>
              <a:off x="896764" y="1732048"/>
              <a:ext cx="2365216" cy="1246648"/>
            </a:xfrm>
            <a:prstGeom prst="wedgeRoundRectCallout">
              <a:avLst>
                <a:gd name="adj1" fmla="val -125082"/>
                <a:gd name="adj2" fmla="val 8934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1709ADC-942A-8045-8C5E-03DED627D61F}"/>
                </a:ext>
              </a:extLst>
            </p:cNvPr>
            <p:cNvSpPr txBox="1"/>
            <p:nvPr/>
          </p:nvSpPr>
          <p:spPr>
            <a:xfrm>
              <a:off x="896764" y="1526810"/>
              <a:ext cx="2365216" cy="1646947"/>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color name in “quotes”</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pic>
        <p:nvPicPr>
          <p:cNvPr id="6" name="Picture 5" descr="A picture containing diagram, plot, pixel&#10;&#10;Description automatically generated">
            <a:extLst>
              <a:ext uri="{FF2B5EF4-FFF2-40B4-BE49-F238E27FC236}">
                <a16:creationId xmlns:a16="http://schemas.microsoft.com/office/drawing/2014/main" id="{5FB314DD-8A91-685F-9A46-F6F51941A440}"/>
              </a:ext>
            </a:extLst>
          </p:cNvPr>
          <p:cNvPicPr>
            <a:picLocks noChangeAspect="1"/>
          </p:cNvPicPr>
          <p:nvPr/>
        </p:nvPicPr>
        <p:blipFill>
          <a:blip r:embed="rId4"/>
          <a:stretch>
            <a:fillRect/>
          </a:stretch>
        </p:blipFill>
        <p:spPr>
          <a:xfrm>
            <a:off x="5742432" y="497298"/>
            <a:ext cx="6350000" cy="3187700"/>
          </a:xfrm>
          <a:prstGeom prst="rect">
            <a:avLst/>
          </a:prstGeom>
        </p:spPr>
      </p:pic>
    </p:spTree>
    <p:extLst>
      <p:ext uri="{BB962C8B-B14F-4D97-AF65-F5344CB8AC3E}">
        <p14:creationId xmlns:p14="http://schemas.microsoft.com/office/powerpoint/2010/main" val="152926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diagram, plot, pixel&#10;&#10;Description automatically generated">
            <a:extLst>
              <a:ext uri="{FF2B5EF4-FFF2-40B4-BE49-F238E27FC236}">
                <a16:creationId xmlns:a16="http://schemas.microsoft.com/office/drawing/2014/main" id="{EF03E801-0099-1DDB-D57C-FBD5BEA90483}"/>
              </a:ext>
            </a:extLst>
          </p:cNvPr>
          <p:cNvPicPr>
            <a:picLocks noChangeAspect="1"/>
          </p:cNvPicPr>
          <p:nvPr/>
        </p:nvPicPr>
        <p:blipFill>
          <a:blip r:embed="rId3"/>
          <a:stretch>
            <a:fillRect/>
          </a:stretch>
        </p:blipFill>
        <p:spPr>
          <a:xfrm>
            <a:off x="5742432" y="497298"/>
            <a:ext cx="6350000" cy="3187700"/>
          </a:xfrm>
          <a:prstGeom prst="rect">
            <a:avLst/>
          </a:prstGeom>
        </p:spPr>
      </p:pic>
      <p:pic>
        <p:nvPicPr>
          <p:cNvPr id="8" name="Picture 7" descr="A picture containing diagram, plot, screenshot, pixel&#10;&#10;Description automatically generated">
            <a:extLst>
              <a:ext uri="{FF2B5EF4-FFF2-40B4-BE49-F238E27FC236}">
                <a16:creationId xmlns:a16="http://schemas.microsoft.com/office/drawing/2014/main" id="{3472B4BC-DFFF-A4F3-16CC-64F40BEB4C66}"/>
              </a:ext>
            </a:extLst>
          </p:cNvPr>
          <p:cNvPicPr>
            <a:picLocks noChangeAspect="1"/>
          </p:cNvPicPr>
          <p:nvPr/>
        </p:nvPicPr>
        <p:blipFill>
          <a:blip r:embed="rId4"/>
          <a:stretch>
            <a:fillRect/>
          </a:stretch>
        </p:blipFill>
        <p:spPr>
          <a:xfrm>
            <a:off x="-27979" y="517984"/>
            <a:ext cx="6350000" cy="3187700"/>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chemeClr val="accent2"/>
                  </a:solidFill>
                  <a:latin typeface="Consolas" panose="020B0609020204030204" pitchFamily="49" charset="0"/>
                  <a:ea typeface="Menlo" panose="020B0609030804020204" pitchFamily="49" charset="0"/>
                  <a:cs typeface="Menlo" panose="020B0609030804020204" pitchFamily="49" charset="0"/>
                </a:rPr>
                <a:t>, fill = "blue"</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 fill = result</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sp>
        <p:nvSpPr>
          <p:cNvPr id="19" name="Freeform 18">
            <a:extLst>
              <a:ext uri="{FF2B5EF4-FFF2-40B4-BE49-F238E27FC236}">
                <a16:creationId xmlns:a16="http://schemas.microsoft.com/office/drawing/2014/main" id="{642459AF-7267-674B-8659-584C6D0DF0E4}"/>
              </a:ext>
            </a:extLst>
          </p:cNvPr>
          <p:cNvSpPr/>
          <p:nvPr/>
        </p:nvSpPr>
        <p:spPr>
          <a:xfrm>
            <a:off x="4656405" y="3429000"/>
            <a:ext cx="1744395" cy="1185011"/>
          </a:xfrm>
          <a:custGeom>
            <a:avLst/>
            <a:gdLst>
              <a:gd name="connsiteX0" fmla="*/ 3070746 w 3100111"/>
              <a:gd name="connsiteY0" fmla="*/ 1091821 h 1091821"/>
              <a:gd name="connsiteX1" fmla="*/ 3084394 w 3100111"/>
              <a:gd name="connsiteY1" fmla="*/ 627797 h 1091821"/>
              <a:gd name="connsiteX2" fmla="*/ 2879677 w 3100111"/>
              <a:gd name="connsiteY2" fmla="*/ 409433 h 1091821"/>
              <a:gd name="connsiteX3" fmla="*/ 1951629 w 3100111"/>
              <a:gd name="connsiteY3" fmla="*/ 436728 h 1091821"/>
              <a:gd name="connsiteX4" fmla="*/ 1201003 w 3100111"/>
              <a:gd name="connsiteY4" fmla="*/ 518615 h 1091821"/>
              <a:gd name="connsiteX5" fmla="*/ 464024 w 3100111"/>
              <a:gd name="connsiteY5" fmla="*/ 423080 h 1091821"/>
              <a:gd name="connsiteX6" fmla="*/ 177421 w 3100111"/>
              <a:gd name="connsiteY6" fmla="*/ 259307 h 1091821"/>
              <a:gd name="connsiteX7" fmla="*/ 0 w 3100111"/>
              <a:gd name="connsiteY7" fmla="*/ 13648 h 1091821"/>
              <a:gd name="connsiteX8" fmla="*/ 0 w 3100111"/>
              <a:gd name="connsiteY8" fmla="*/ 13648 h 1091821"/>
              <a:gd name="connsiteX9" fmla="*/ 13647 w 3100111"/>
              <a:gd name="connsiteY9" fmla="*/ 0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111" h="1091821">
                <a:moveTo>
                  <a:pt x="3070746" y="1091821"/>
                </a:moveTo>
                <a:cubicBezTo>
                  <a:pt x="3093492" y="916674"/>
                  <a:pt x="3116239" y="741528"/>
                  <a:pt x="3084394" y="627797"/>
                </a:cubicBezTo>
                <a:cubicBezTo>
                  <a:pt x="3052549" y="514066"/>
                  <a:pt x="3068471" y="441278"/>
                  <a:pt x="2879677" y="409433"/>
                </a:cubicBezTo>
                <a:cubicBezTo>
                  <a:pt x="2690883" y="377588"/>
                  <a:pt x="2231408" y="418531"/>
                  <a:pt x="1951629" y="436728"/>
                </a:cubicBezTo>
                <a:cubicBezTo>
                  <a:pt x="1671850" y="454925"/>
                  <a:pt x="1448937" y="520890"/>
                  <a:pt x="1201003" y="518615"/>
                </a:cubicBezTo>
                <a:cubicBezTo>
                  <a:pt x="953069" y="516340"/>
                  <a:pt x="634621" y="466298"/>
                  <a:pt x="464024" y="423080"/>
                </a:cubicBezTo>
                <a:cubicBezTo>
                  <a:pt x="293427" y="379862"/>
                  <a:pt x="254758" y="327546"/>
                  <a:pt x="177421" y="259307"/>
                </a:cubicBezTo>
                <a:cubicBezTo>
                  <a:pt x="100084" y="191068"/>
                  <a:pt x="0" y="13648"/>
                  <a:pt x="0" y="13648"/>
                </a:cubicBezTo>
                <a:lnTo>
                  <a:pt x="0" y="13648"/>
                </a:lnTo>
                <a:lnTo>
                  <a:pt x="13647" y="0"/>
                </a:lnTo>
              </a:path>
            </a:pathLst>
          </a:custGeom>
          <a:noFill/>
          <a:ln w="98425">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20" name="Freeform 19">
            <a:extLst>
              <a:ext uri="{FF2B5EF4-FFF2-40B4-BE49-F238E27FC236}">
                <a16:creationId xmlns:a16="http://schemas.microsoft.com/office/drawing/2014/main" id="{39E20BDD-6909-AE42-8329-2DB7283C5109}"/>
              </a:ext>
            </a:extLst>
          </p:cNvPr>
          <p:cNvSpPr/>
          <p:nvPr/>
        </p:nvSpPr>
        <p:spPr>
          <a:xfrm>
            <a:off x="6865034" y="3559126"/>
            <a:ext cx="4346917" cy="2968493"/>
          </a:xfrm>
          <a:custGeom>
            <a:avLst/>
            <a:gdLst>
              <a:gd name="connsiteX0" fmla="*/ 0 w 3425479"/>
              <a:gd name="connsiteY0" fmla="*/ 2743200 h 3074735"/>
              <a:gd name="connsiteX1" fmla="*/ 368489 w 3425479"/>
              <a:gd name="connsiteY1" fmla="*/ 3016155 h 3074735"/>
              <a:gd name="connsiteX2" fmla="*/ 818865 w 3425479"/>
              <a:gd name="connsiteY2" fmla="*/ 3070746 h 3074735"/>
              <a:gd name="connsiteX3" fmla="*/ 2074459 w 3425479"/>
              <a:gd name="connsiteY3" fmla="*/ 2947916 h 3074735"/>
              <a:gd name="connsiteX4" fmla="*/ 2565779 w 3425479"/>
              <a:gd name="connsiteY4" fmla="*/ 2688609 h 3074735"/>
              <a:gd name="connsiteX5" fmla="*/ 3261814 w 3425479"/>
              <a:gd name="connsiteY5" fmla="*/ 2224585 h 3074735"/>
              <a:gd name="connsiteX6" fmla="*/ 3411940 w 3425479"/>
              <a:gd name="connsiteY6" fmla="*/ 1719617 h 3074735"/>
              <a:gd name="connsiteX7" fmla="*/ 3398292 w 3425479"/>
              <a:gd name="connsiteY7" fmla="*/ 1119116 h 3074735"/>
              <a:gd name="connsiteX8" fmla="*/ 3234519 w 3425479"/>
              <a:gd name="connsiteY8" fmla="*/ 777922 h 3074735"/>
              <a:gd name="connsiteX9" fmla="*/ 2811438 w 3425479"/>
              <a:gd name="connsiteY9" fmla="*/ 354841 h 3074735"/>
              <a:gd name="connsiteX10" fmla="*/ 2347414 w 3425479"/>
              <a:gd name="connsiteY10" fmla="*/ 0 h 307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25479" h="3074735">
                <a:moveTo>
                  <a:pt x="0" y="2743200"/>
                </a:moveTo>
                <a:cubicBezTo>
                  <a:pt x="116006" y="2852382"/>
                  <a:pt x="232012" y="2961564"/>
                  <a:pt x="368489" y="3016155"/>
                </a:cubicBezTo>
                <a:cubicBezTo>
                  <a:pt x="504966" y="3070746"/>
                  <a:pt x="534537" y="3082119"/>
                  <a:pt x="818865" y="3070746"/>
                </a:cubicBezTo>
                <a:cubicBezTo>
                  <a:pt x="1103193" y="3059373"/>
                  <a:pt x="1783307" y="3011605"/>
                  <a:pt x="2074459" y="2947916"/>
                </a:cubicBezTo>
                <a:cubicBezTo>
                  <a:pt x="2365611" y="2884227"/>
                  <a:pt x="2367887" y="2809164"/>
                  <a:pt x="2565779" y="2688609"/>
                </a:cubicBezTo>
                <a:cubicBezTo>
                  <a:pt x="2763671" y="2568054"/>
                  <a:pt x="3120787" y="2386084"/>
                  <a:pt x="3261814" y="2224585"/>
                </a:cubicBezTo>
                <a:cubicBezTo>
                  <a:pt x="3402841" y="2063086"/>
                  <a:pt x="3389194" y="1903862"/>
                  <a:pt x="3411940" y="1719617"/>
                </a:cubicBezTo>
                <a:cubicBezTo>
                  <a:pt x="3434686" y="1535372"/>
                  <a:pt x="3427862" y="1276065"/>
                  <a:pt x="3398292" y="1119116"/>
                </a:cubicBezTo>
                <a:cubicBezTo>
                  <a:pt x="3368722" y="962167"/>
                  <a:pt x="3332328" y="905301"/>
                  <a:pt x="3234519" y="777922"/>
                </a:cubicBezTo>
                <a:cubicBezTo>
                  <a:pt x="3136710" y="650543"/>
                  <a:pt x="2959289" y="484495"/>
                  <a:pt x="2811438" y="354841"/>
                </a:cubicBezTo>
                <a:cubicBezTo>
                  <a:pt x="2663587" y="225187"/>
                  <a:pt x="2505500" y="112593"/>
                  <a:pt x="2347414" y="0"/>
                </a:cubicBezTo>
              </a:path>
            </a:pathLst>
          </a:custGeom>
          <a:noFill/>
          <a:ln w="98425">
            <a:solidFill>
              <a:schemeClr val="accent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08228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err="1"/>
              <a:t>Geom</a:t>
            </a:r>
            <a:r>
              <a:rPr lang="en-US" sz="6000" dirty="0"/>
              <a:t> Functions</a:t>
            </a:r>
            <a:endParaRPr lang="en-US" sz="5400" dirty="0"/>
          </a:p>
        </p:txBody>
      </p:sp>
    </p:spTree>
    <p:extLst>
      <p:ext uri="{BB962C8B-B14F-4D97-AF65-F5344CB8AC3E}">
        <p14:creationId xmlns:p14="http://schemas.microsoft.com/office/powerpoint/2010/main" val="17280177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aph showing value&#10;&#10;Description automatically generated with low confidence">
            <a:extLst>
              <a:ext uri="{FF2B5EF4-FFF2-40B4-BE49-F238E27FC236}">
                <a16:creationId xmlns:a16="http://schemas.microsoft.com/office/drawing/2014/main" id="{EBF42803-01E3-6B16-83C8-1467337ECBD0}"/>
              </a:ext>
            </a:extLst>
          </p:cNvPr>
          <p:cNvPicPr>
            <a:picLocks noChangeAspect="1"/>
          </p:cNvPicPr>
          <p:nvPr/>
        </p:nvPicPr>
        <p:blipFill>
          <a:blip r:embed="rId3"/>
          <a:stretch>
            <a:fillRect/>
          </a:stretch>
        </p:blipFill>
        <p:spPr>
          <a:xfrm>
            <a:off x="6319265" y="2244071"/>
            <a:ext cx="5820450" cy="2771643"/>
          </a:xfrm>
          <a:prstGeom prst="rect">
            <a:avLst/>
          </a:prstGeom>
        </p:spPr>
      </p:pic>
      <p:pic>
        <p:nvPicPr>
          <p:cNvPr id="4" name="Picture 3" descr="A picture containing screenshot, diagram, plot&#10;&#10;Description automatically generated">
            <a:extLst>
              <a:ext uri="{FF2B5EF4-FFF2-40B4-BE49-F238E27FC236}">
                <a16:creationId xmlns:a16="http://schemas.microsoft.com/office/drawing/2014/main" id="{544C2832-DBC5-A924-01A4-783524B01C3E}"/>
              </a:ext>
            </a:extLst>
          </p:cNvPr>
          <p:cNvPicPr>
            <a:picLocks noChangeAspect="1"/>
          </p:cNvPicPr>
          <p:nvPr/>
        </p:nvPicPr>
        <p:blipFill>
          <a:blip r:embed="rId4"/>
          <a:stretch>
            <a:fillRect/>
          </a:stretch>
        </p:blipFill>
        <p:spPr>
          <a:xfrm>
            <a:off x="121677" y="2244071"/>
            <a:ext cx="5820452" cy="2771644"/>
          </a:xfrm>
          <a:prstGeom prst="rect">
            <a:avLst/>
          </a:prstGeom>
        </p:spPr>
      </p:pic>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similar?</a:t>
            </a:r>
          </a:p>
        </p:txBody>
      </p:sp>
      <p:sp>
        <p:nvSpPr>
          <p:cNvPr id="9" name="Oval 8">
            <a:extLst>
              <a:ext uri="{FF2B5EF4-FFF2-40B4-BE49-F238E27FC236}">
                <a16:creationId xmlns:a16="http://schemas.microsoft.com/office/drawing/2014/main" id="{C86FC067-2C80-4245-AF0E-5AB86ABECAD2}"/>
              </a:ext>
            </a:extLst>
          </p:cNvPr>
          <p:cNvSpPr/>
          <p:nvPr/>
        </p:nvSpPr>
        <p:spPr>
          <a:xfrm>
            <a:off x="121677" y="2779295"/>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47158F0-66F7-BA40-8E13-058D1C703252}"/>
              </a:ext>
            </a:extLst>
          </p:cNvPr>
          <p:cNvSpPr/>
          <p:nvPr/>
        </p:nvSpPr>
        <p:spPr>
          <a:xfrm rot="5400000">
            <a:off x="3109114" y="4226808"/>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4956CD9E-2068-3E4C-BB03-D4C57634086C}"/>
              </a:ext>
            </a:extLst>
          </p:cNvPr>
          <p:cNvSpPr txBox="1"/>
          <p:nvPr/>
        </p:nvSpPr>
        <p:spPr>
          <a:xfrm>
            <a:off x="1601376" y="5674320"/>
            <a:ext cx="9384628" cy="584775"/>
          </a:xfrm>
          <a:prstGeom prst="rect">
            <a:avLst/>
          </a:prstGeom>
          <a:noFill/>
        </p:spPr>
        <p:txBody>
          <a:bodyPr wrap="square" rtlCol="0">
            <a:spAutoFit/>
          </a:bodyPr>
          <a:lstStyle/>
          <a:p>
            <a:pPr algn="ctr"/>
            <a:r>
              <a:rPr lang="en-US" sz="3200" dirty="0"/>
              <a:t>Same: x axis, y axis, data</a:t>
            </a:r>
          </a:p>
        </p:txBody>
      </p:sp>
      <p:sp>
        <p:nvSpPr>
          <p:cNvPr id="17" name="Oval 16">
            <a:extLst>
              <a:ext uri="{FF2B5EF4-FFF2-40B4-BE49-F238E27FC236}">
                <a16:creationId xmlns:a16="http://schemas.microsoft.com/office/drawing/2014/main" id="{3BD31226-CEC9-8E49-BC4E-5B6B26515F1B}"/>
              </a:ext>
            </a:extLst>
          </p:cNvPr>
          <p:cNvSpPr/>
          <p:nvPr/>
        </p:nvSpPr>
        <p:spPr>
          <a:xfrm>
            <a:off x="6293690" y="2779295"/>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3200EC6-B824-394B-BC92-E4CA272846BD}"/>
              </a:ext>
            </a:extLst>
          </p:cNvPr>
          <p:cNvSpPr/>
          <p:nvPr/>
        </p:nvSpPr>
        <p:spPr>
          <a:xfrm rot="5400000">
            <a:off x="9261973" y="4226808"/>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606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5" grpId="0"/>
      <p:bldP spid="17" grpId="0" animBg="1"/>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509200"/>
          </a:xfrm>
          <a:prstGeom prst="rect">
            <a:avLst/>
          </a:prstGeom>
          <a:noFill/>
        </p:spPr>
        <p:txBody>
          <a:bodyPr wrap="square" rtlCol="0">
            <a:spAutoFit/>
          </a:bodyPr>
          <a:lstStyle/>
          <a:p>
            <a:r>
              <a:rPr lang="en-US" sz="3600" dirty="0"/>
              <a:t>Goals</a:t>
            </a:r>
          </a:p>
          <a:p>
            <a:pPr marL="514350" indent="-514350">
              <a:buAutoNum type="arabicPeriod"/>
            </a:pPr>
            <a:r>
              <a:rPr lang="en-US" sz="2800" dirty="0"/>
              <a:t>Appreciate the importance of visualization for understanding data</a:t>
            </a:r>
          </a:p>
          <a:p>
            <a:pPr marL="514350" indent="-514350">
              <a:buAutoNum type="arabicPeriod"/>
            </a:pPr>
            <a:r>
              <a:rPr lang="en-US" sz="2800" dirty="0"/>
              <a:t>Learn how to use </a:t>
            </a:r>
            <a:r>
              <a:rPr lang="en-US" sz="2400" dirty="0">
                <a:latin typeface="Consolas" panose="020B0609020204030204" pitchFamily="49" charset="0"/>
              </a:rPr>
              <a:t>ggplot2</a:t>
            </a:r>
            <a:r>
              <a:rPr lang="en-US" sz="2800" dirty="0"/>
              <a:t> to visualize data</a:t>
            </a:r>
          </a:p>
          <a:p>
            <a:pPr marL="514350" indent="-514350">
              <a:buAutoNum type="arabicPeriod"/>
            </a:pPr>
            <a:endParaRPr lang="en-US" sz="2800" dirty="0"/>
          </a:p>
          <a:p>
            <a:r>
              <a:rPr lang="en-US" sz="3600" dirty="0"/>
              <a:t>Objectives</a:t>
            </a:r>
          </a:p>
          <a:p>
            <a:pPr marL="514350" indent="-514350">
              <a:buAutoNum type="arabicPeriod"/>
            </a:pPr>
            <a:r>
              <a:rPr lang="en-US" sz="2800" dirty="0"/>
              <a:t>Create a basic visualization using a simple </a:t>
            </a:r>
            <a:r>
              <a:rPr lang="en-US" sz="2800" b="1" dirty="0"/>
              <a:t>template</a:t>
            </a:r>
          </a:p>
          <a:p>
            <a:pPr marL="514350" indent="-514350">
              <a:buAutoNum type="arabicPeriod"/>
            </a:pPr>
            <a:r>
              <a:rPr lang="en-US" sz="2800" dirty="0"/>
              <a:t>Define “</a:t>
            </a:r>
            <a:r>
              <a:rPr lang="en-US" sz="2800" b="1" dirty="0"/>
              <a:t>aesthetic mapping</a:t>
            </a:r>
            <a:r>
              <a:rPr lang="en-US" sz="2800" dirty="0"/>
              <a:t>” and explain how aesthetic mappings relate variables of a data frame to features of graphic markings on a plot</a:t>
            </a:r>
          </a:p>
          <a:p>
            <a:pPr marL="514350" indent="-514350">
              <a:buAutoNum type="arabicPeriod"/>
            </a:pPr>
            <a:r>
              <a:rPr lang="en-US" sz="2800" dirty="0"/>
              <a:t>Write the code to specify a type of plot and fine tune its appearance using “</a:t>
            </a:r>
            <a:r>
              <a:rPr lang="en-US" sz="2800" b="1" dirty="0" err="1"/>
              <a:t>geom</a:t>
            </a:r>
            <a:r>
              <a:rPr lang="en-US" sz="2800" dirty="0"/>
              <a:t>” functions</a:t>
            </a:r>
          </a:p>
          <a:p>
            <a:pPr marL="514350" indent="-514350">
              <a:buAutoNum type="arabicPeriod"/>
            </a:pPr>
            <a:r>
              <a:rPr lang="en-US" sz="2800" dirty="0"/>
              <a:t>Explain how to add </a:t>
            </a:r>
            <a:r>
              <a:rPr lang="en-US" sz="2800" b="1" dirty="0"/>
              <a:t>layers</a:t>
            </a:r>
            <a:r>
              <a:rPr lang="en-US" sz="2800" dirty="0"/>
              <a:t> to a </a:t>
            </a:r>
            <a:r>
              <a:rPr lang="en-US" sz="2400" dirty="0" err="1">
                <a:latin typeface="Consolas" panose="020B0609020204030204" pitchFamily="49" charset="0"/>
              </a:rPr>
              <a:t>ggplot</a:t>
            </a:r>
            <a:r>
              <a:rPr lang="en-US" sz="2800" dirty="0"/>
              <a:t> object to create complex and highly customized visualizations</a:t>
            </a:r>
          </a:p>
        </p:txBody>
      </p:sp>
    </p:spTree>
    <p:extLst>
      <p:ext uri="{BB962C8B-B14F-4D97-AF65-F5344CB8AC3E}">
        <p14:creationId xmlns:p14="http://schemas.microsoft.com/office/powerpoint/2010/main" val="2406502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different?</a:t>
            </a:r>
          </a:p>
        </p:txBody>
      </p:sp>
      <p:sp>
        <p:nvSpPr>
          <p:cNvPr id="15" name="TextBox 14">
            <a:extLst>
              <a:ext uri="{FF2B5EF4-FFF2-40B4-BE49-F238E27FC236}">
                <a16:creationId xmlns:a16="http://schemas.microsoft.com/office/drawing/2014/main" id="{44031D67-CFBC-BF43-8D0F-A539458DE4C2}"/>
              </a:ext>
            </a:extLst>
          </p:cNvPr>
          <p:cNvSpPr txBox="1"/>
          <p:nvPr/>
        </p:nvSpPr>
        <p:spPr>
          <a:xfrm>
            <a:off x="262890" y="5674320"/>
            <a:ext cx="11715750" cy="584775"/>
          </a:xfrm>
          <a:prstGeom prst="rect">
            <a:avLst/>
          </a:prstGeom>
          <a:noFill/>
        </p:spPr>
        <p:txBody>
          <a:bodyPr wrap="square" rtlCol="0">
            <a:spAutoFit/>
          </a:bodyPr>
          <a:lstStyle/>
          <a:p>
            <a:pPr algn="ctr"/>
            <a:r>
              <a:rPr lang="en-US" sz="3200" dirty="0"/>
              <a:t>Different </a:t>
            </a:r>
            <a:r>
              <a:rPr lang="en-US" sz="3200" b="1" dirty="0"/>
              <a:t>geometric object</a:t>
            </a:r>
            <a:r>
              <a:rPr lang="en-US" sz="3200" dirty="0"/>
              <a:t> (“</a:t>
            </a:r>
            <a:r>
              <a:rPr lang="en-US" sz="3200" dirty="0" err="1"/>
              <a:t>geom</a:t>
            </a:r>
            <a:r>
              <a:rPr lang="en-US" sz="3200" dirty="0"/>
              <a:t>”) used to represent the data</a:t>
            </a:r>
          </a:p>
        </p:txBody>
      </p:sp>
      <p:pic>
        <p:nvPicPr>
          <p:cNvPr id="3" name="Picture 2" descr="A graph showing value&#10;&#10;Description automatically generated with low confidence">
            <a:extLst>
              <a:ext uri="{FF2B5EF4-FFF2-40B4-BE49-F238E27FC236}">
                <a16:creationId xmlns:a16="http://schemas.microsoft.com/office/drawing/2014/main" id="{D10C5D31-9942-E7C5-7ACF-F6A1BC401E72}"/>
              </a:ext>
            </a:extLst>
          </p:cNvPr>
          <p:cNvPicPr>
            <a:picLocks noChangeAspect="1"/>
          </p:cNvPicPr>
          <p:nvPr/>
        </p:nvPicPr>
        <p:blipFill>
          <a:blip r:embed="rId3"/>
          <a:stretch>
            <a:fillRect/>
          </a:stretch>
        </p:blipFill>
        <p:spPr>
          <a:xfrm>
            <a:off x="6319265" y="2244071"/>
            <a:ext cx="5820450" cy="2771643"/>
          </a:xfrm>
          <a:prstGeom prst="rect">
            <a:avLst/>
          </a:prstGeom>
        </p:spPr>
      </p:pic>
      <p:pic>
        <p:nvPicPr>
          <p:cNvPr id="4" name="Picture 3" descr="A picture containing screenshot, diagram, plot&#10;&#10;Description automatically generated">
            <a:extLst>
              <a:ext uri="{FF2B5EF4-FFF2-40B4-BE49-F238E27FC236}">
                <a16:creationId xmlns:a16="http://schemas.microsoft.com/office/drawing/2014/main" id="{5314C3EB-D9DB-CCFE-8F30-45C51BD9F0FD}"/>
              </a:ext>
            </a:extLst>
          </p:cNvPr>
          <p:cNvPicPr>
            <a:picLocks noChangeAspect="1"/>
          </p:cNvPicPr>
          <p:nvPr/>
        </p:nvPicPr>
        <p:blipFill>
          <a:blip r:embed="rId4"/>
          <a:stretch>
            <a:fillRect/>
          </a:stretch>
        </p:blipFill>
        <p:spPr>
          <a:xfrm>
            <a:off x="121677" y="2244071"/>
            <a:ext cx="5820452" cy="2771644"/>
          </a:xfrm>
          <a:prstGeom prst="rect">
            <a:avLst/>
          </a:prstGeom>
        </p:spPr>
      </p:pic>
    </p:spTree>
    <p:extLst>
      <p:ext uri="{BB962C8B-B14F-4D97-AF65-F5344CB8AC3E}">
        <p14:creationId xmlns:p14="http://schemas.microsoft.com/office/powerpoint/2010/main" val="393097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5</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a:xfrm>
            <a:off x="1024128" y="2238375"/>
            <a:ext cx="9720072" cy="4034409"/>
          </a:xfrm>
        </p:spPr>
        <p:txBody>
          <a:bodyPr>
            <a:normAutofit fontScale="92500" lnSpcReduction="20000"/>
          </a:bodyPr>
          <a:lstStyle/>
          <a:p>
            <a:pPr marL="0" indent="0">
              <a:buNone/>
            </a:pPr>
            <a:r>
              <a:rPr lang="en-US" dirty="0"/>
              <a:t>Return to </a:t>
            </a:r>
            <a:r>
              <a:rPr lang="en-US" sz="4000" dirty="0">
                <a:solidFill>
                  <a:schemeClr val="accent2"/>
                </a:solidFill>
                <a:latin typeface="Consolas" panose="020B0609020204030204" pitchFamily="49" charset="0"/>
              </a:rPr>
              <a:t>05-Visualize.Rmd</a:t>
            </a:r>
            <a:r>
              <a:rPr lang="en-US" dirty="0"/>
              <a:t>. Work through the exercises of the section titled “Your Turn 5.”</a:t>
            </a:r>
          </a:p>
          <a:p>
            <a:pPr marL="0" indent="0">
              <a:buNone/>
            </a:pPr>
            <a:endParaRPr lang="en-US" dirty="0"/>
          </a:p>
          <a:p>
            <a:pPr marL="0" indent="0">
              <a:buNone/>
            </a:pPr>
            <a:r>
              <a:rPr lang="en-US" dirty="0">
                <a:solidFill>
                  <a:srgbClr val="C00000"/>
                </a:solidFill>
              </a:rPr>
              <a:t>Stop</a:t>
            </a:r>
            <a:r>
              <a:rPr lang="en-US" dirty="0"/>
              <a:t> when it says “</a:t>
            </a:r>
            <a:r>
              <a:rPr lang="en-US" dirty="0">
                <a:solidFill>
                  <a:srgbClr val="C00000"/>
                </a:solidFill>
              </a:rPr>
              <a:t>Stop Here</a:t>
            </a:r>
            <a:r>
              <a:rPr lang="en-US" dirty="0"/>
              <a:t>”.</a:t>
            </a:r>
            <a:br>
              <a:rPr lang="en-US" dirty="0"/>
            </a:br>
            <a:endParaRPr lang="en-US" sz="4800" dirty="0">
              <a:solidFill>
                <a:srgbClr val="C00000"/>
              </a:solidFill>
            </a:endParaRPr>
          </a:p>
          <a:p>
            <a:pPr marL="0" indent="0">
              <a:buNone/>
            </a:pPr>
            <a:r>
              <a:rPr lang="en-US" sz="4800" dirty="0"/>
              <a:t>Put up your sticky.</a:t>
            </a:r>
          </a:p>
          <a:p>
            <a:pPr marL="0" indent="0">
              <a:buNone/>
            </a:pPr>
            <a:endParaRPr lang="en-US" dirty="0"/>
          </a:p>
        </p:txBody>
      </p:sp>
    </p:spTree>
    <p:extLst>
      <p:ext uri="{BB962C8B-B14F-4D97-AF65-F5344CB8AC3E}">
        <p14:creationId xmlns:p14="http://schemas.microsoft.com/office/powerpoint/2010/main" val="37388583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a:t>Faceting</a:t>
            </a:r>
            <a:endParaRPr lang="en-US" sz="5400" dirty="0"/>
          </a:p>
        </p:txBody>
      </p:sp>
    </p:spTree>
    <p:extLst>
      <p:ext uri="{BB962C8B-B14F-4D97-AF65-F5344CB8AC3E}">
        <p14:creationId xmlns:p14="http://schemas.microsoft.com/office/powerpoint/2010/main" val="41998215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BD019-AF6C-4E4A-9693-78707803C2BA}"/>
              </a:ext>
            </a:extLst>
          </p:cNvPr>
          <p:cNvGrpSpPr/>
          <p:nvPr/>
        </p:nvGrpSpPr>
        <p:grpSpPr>
          <a:xfrm>
            <a:off x="728161" y="2295794"/>
            <a:ext cx="9269828" cy="3706589"/>
            <a:chOff x="2080825" y="3162925"/>
            <a:chExt cx="8090002" cy="912434"/>
          </a:xfrm>
        </p:grpSpPr>
        <p:sp>
          <p:nvSpPr>
            <p:cNvPr id="5" name="Rectangle 4">
              <a:extLst>
                <a:ext uri="{FF2B5EF4-FFF2-40B4-BE49-F238E27FC236}">
                  <a16:creationId xmlns:a16="http://schemas.microsoft.com/office/drawing/2014/main" id="{DA68CC93-B427-D549-BE41-6F37DA873144}"/>
                </a:ext>
              </a:extLst>
            </p:cNvPr>
            <p:cNvSpPr/>
            <p:nvPr/>
          </p:nvSpPr>
          <p:spPr>
            <a:xfrm>
              <a:off x="2080825" y="3162925"/>
              <a:ext cx="8090002" cy="91243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B05E8A-0E9D-6746-80DA-3C32A131AB6F}"/>
                </a:ext>
              </a:extLst>
            </p:cNvPr>
            <p:cNvSpPr txBox="1"/>
            <p:nvPr/>
          </p:nvSpPr>
          <p:spPr>
            <a:xfrm>
              <a:off x="2080825" y="3235065"/>
              <a:ext cx="8090002" cy="765216"/>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facet_function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a:t>
              </a:r>
            </a:p>
            <a:p>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theme_function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scale_function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coordinate_function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a:solidFill>
                    <a:srgbClr val="92D050"/>
                  </a:solidFill>
                  <a:latin typeface="Consolas" panose="020B0609020204030204" pitchFamily="49" charset="0"/>
                  <a:ea typeface="Monaco" charset="0"/>
                  <a:cs typeface="Consolas" panose="020B0609020204030204" pitchFamily="49" charset="0"/>
                </a:rPr>
                <a:t>...</a:t>
              </a:r>
            </a:p>
          </p:txBody>
        </p:sp>
      </p:grpSp>
      <p:sp>
        <p:nvSpPr>
          <p:cNvPr id="9" name="TextBox 8">
            <a:extLst>
              <a:ext uri="{FF2B5EF4-FFF2-40B4-BE49-F238E27FC236}">
                <a16:creationId xmlns:a16="http://schemas.microsoft.com/office/drawing/2014/main" id="{1EF02AC4-CADE-6345-9259-A715D2B8C0B7}"/>
              </a:ext>
            </a:extLst>
          </p:cNvPr>
          <p:cNvSpPr txBox="1"/>
          <p:nvPr/>
        </p:nvSpPr>
        <p:spPr>
          <a:xfrm>
            <a:off x="10373545" y="2785651"/>
            <a:ext cx="1534886" cy="523220"/>
          </a:xfrm>
          <a:prstGeom prst="rect">
            <a:avLst/>
          </a:prstGeom>
          <a:noFill/>
        </p:spPr>
        <p:txBody>
          <a:bodyPr wrap="square" rtlCol="0">
            <a:spAutoFit/>
          </a:bodyPr>
          <a:lstStyle/>
          <a:p>
            <a:r>
              <a:rPr lang="en-US" sz="2800" dirty="0"/>
              <a:t>Required</a:t>
            </a:r>
          </a:p>
        </p:txBody>
      </p:sp>
      <p:sp>
        <p:nvSpPr>
          <p:cNvPr id="13" name="TextBox 12">
            <a:extLst>
              <a:ext uri="{FF2B5EF4-FFF2-40B4-BE49-F238E27FC236}">
                <a16:creationId xmlns:a16="http://schemas.microsoft.com/office/drawing/2014/main" id="{9B505D64-2609-4648-ADDB-39026DE9CF40}"/>
              </a:ext>
            </a:extLst>
          </p:cNvPr>
          <p:cNvSpPr txBox="1"/>
          <p:nvPr/>
        </p:nvSpPr>
        <p:spPr>
          <a:xfrm>
            <a:off x="10373545" y="4312022"/>
            <a:ext cx="1534886" cy="523220"/>
          </a:xfrm>
          <a:prstGeom prst="rect">
            <a:avLst/>
          </a:prstGeom>
          <a:noFill/>
        </p:spPr>
        <p:txBody>
          <a:bodyPr wrap="square" rtlCol="0">
            <a:spAutoFit/>
          </a:bodyPr>
          <a:lstStyle/>
          <a:p>
            <a:r>
              <a:rPr lang="en-US" sz="2800" dirty="0"/>
              <a:t>Optional</a:t>
            </a:r>
          </a:p>
        </p:txBody>
      </p:sp>
      <p:sp>
        <p:nvSpPr>
          <p:cNvPr id="16" name="Right Bracket 15">
            <a:extLst>
              <a:ext uri="{FF2B5EF4-FFF2-40B4-BE49-F238E27FC236}">
                <a16:creationId xmlns:a16="http://schemas.microsoft.com/office/drawing/2014/main" id="{E3A86563-9EC0-1047-9EC4-52022B7FD27C}"/>
              </a:ext>
            </a:extLst>
          </p:cNvPr>
          <p:cNvSpPr/>
          <p:nvPr/>
        </p:nvSpPr>
        <p:spPr>
          <a:xfrm>
            <a:off x="9997989" y="3618411"/>
            <a:ext cx="228599" cy="1910443"/>
          </a:xfrm>
          <a:prstGeom prst="rightBracket">
            <a:avLst/>
          </a:prstGeom>
          <a:ln w="9842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ket 16">
            <a:extLst>
              <a:ext uri="{FF2B5EF4-FFF2-40B4-BE49-F238E27FC236}">
                <a16:creationId xmlns:a16="http://schemas.microsoft.com/office/drawing/2014/main" id="{A1492CE5-FFC4-2244-A2A5-8AE4DE14E819}"/>
              </a:ext>
            </a:extLst>
          </p:cNvPr>
          <p:cNvSpPr/>
          <p:nvPr/>
        </p:nvSpPr>
        <p:spPr>
          <a:xfrm>
            <a:off x="9997989" y="2588849"/>
            <a:ext cx="220433" cy="923776"/>
          </a:xfrm>
          <a:prstGeom prst="rightBracket">
            <a:avLst/>
          </a:prstGeom>
          <a:ln w="9842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itle 1">
            <a:extLst>
              <a:ext uri="{FF2B5EF4-FFF2-40B4-BE49-F238E27FC236}">
                <a16:creationId xmlns:a16="http://schemas.microsoft.com/office/drawing/2014/main" id="{39E6FE9F-F8F1-4FE0-8C6B-3F94302BA762}"/>
              </a:ext>
            </a:extLst>
          </p:cNvPr>
          <p:cNvSpPr>
            <a:spLocks noGrp="1"/>
          </p:cNvSpPr>
          <p:nvPr>
            <p:ph type="title"/>
          </p:nvPr>
        </p:nvSpPr>
        <p:spPr/>
        <p:txBody>
          <a:bodyPr/>
          <a:lstStyle/>
          <a:p>
            <a:r>
              <a:rPr lang="en-US" dirty="0"/>
              <a:t>Features can be added as “layers” to the plot</a:t>
            </a:r>
          </a:p>
        </p:txBody>
      </p:sp>
    </p:spTree>
    <p:extLst>
      <p:ext uri="{BB962C8B-B14F-4D97-AF65-F5344CB8AC3E}">
        <p14:creationId xmlns:p14="http://schemas.microsoft.com/office/powerpoint/2010/main" val="26413693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Facet functions create subplots of a data frame based on one or more variables</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282" y="2614040"/>
            <a:ext cx="9856737" cy="1629919"/>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43843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chemeClr val="accent2"/>
                  </a:solidFill>
                  <a:latin typeface="Consolas" panose="020B0609020204030204" pitchFamily="49" charset="0"/>
                  <a:ea typeface="Monaco" charset="0"/>
                  <a:cs typeface="Consolas" panose="020B0609020204030204" pitchFamily="49" charset="0"/>
                </a:rPr>
                <a:t>facet_grid</a:t>
              </a:r>
              <a:r>
                <a:rPr lang="en-US" sz="2800" dirty="0">
                  <a:latin typeface="Consolas" panose="020B0609020204030204" pitchFamily="49" charset="0"/>
                  <a:ea typeface="Monaco" charset="0"/>
                  <a:cs typeface="Consolas" panose="020B0609020204030204" pitchFamily="49" charset="0"/>
                </a:rPr>
                <a:t>(rows = vars(</a:t>
              </a:r>
              <a:r>
                <a:rPr lang="en-US" sz="2800" dirty="0">
                  <a:solidFill>
                    <a:schemeClr val="accent2"/>
                  </a:solidFill>
                  <a:latin typeface="Consolas" panose="020B0609020204030204" pitchFamily="49" charset="0"/>
                  <a:ea typeface="Monaco" charset="0"/>
                  <a:cs typeface="Consolas" panose="020B0609020204030204" pitchFamily="49" charset="0"/>
                </a:rPr>
                <a:t>variable</a:t>
              </a:r>
              <a:r>
                <a:rPr lang="en-US" sz="2800" dirty="0">
                  <a:latin typeface="Consolas" panose="020B0609020204030204" pitchFamily="49" charset="0"/>
                  <a:ea typeface="Monaco" charset="0"/>
                  <a:cs typeface="Consolas" panose="020B0609020204030204" pitchFamily="49" charset="0"/>
                </a:rPr>
                <a:t>), …)</a:t>
              </a:r>
            </a:p>
          </p:txBody>
        </p:sp>
      </p:grpSp>
      <p:grpSp>
        <p:nvGrpSpPr>
          <p:cNvPr id="10" name="Group 9"/>
          <p:cNvGrpSpPr/>
          <p:nvPr/>
        </p:nvGrpSpPr>
        <p:grpSpPr>
          <a:xfrm>
            <a:off x="2534366" y="4619830"/>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ea typeface="Monaco" charset="0"/>
                  <a:cs typeface="Consolas" panose="020B0609020204030204" pitchFamily="49" charset="0"/>
                </a:rPr>
                <a:t>Create subplots based on variable</a:t>
              </a:r>
            </a:p>
            <a:p>
              <a:pPr algn="ctr"/>
              <a:endParaRPr lang="en-US" dirty="0">
                <a:solidFill>
                  <a:schemeClr val="bg1"/>
                </a:solidFill>
              </a:endParaRPr>
            </a:p>
          </p:txBody>
        </p:sp>
      </p:grpSp>
      <p:grpSp>
        <p:nvGrpSpPr>
          <p:cNvPr id="13" name="Group 12"/>
          <p:cNvGrpSpPr/>
          <p:nvPr/>
        </p:nvGrpSpPr>
        <p:grpSpPr>
          <a:xfrm>
            <a:off x="6436437" y="4606731"/>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Can alter scales or labels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grpSp>
    </p:spTree>
    <p:extLst>
      <p:ext uri="{BB962C8B-B14F-4D97-AF65-F5344CB8AC3E}">
        <p14:creationId xmlns:p14="http://schemas.microsoft.com/office/powerpoint/2010/main" val="1477685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grid of subplots can be created based on two variables</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282" y="2690622"/>
            <a:ext cx="9856737" cy="2587289"/>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69072"/>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k_data</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geom_histogram</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x = value</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chemeClr val="accent2"/>
                  </a:solidFill>
                  <a:latin typeface="Consolas" panose="020B0609020204030204" pitchFamily="49" charset="0"/>
                  <a:ea typeface="Monaco" charset="0"/>
                  <a:cs typeface="Consolas" panose="020B0609020204030204" pitchFamily="49" charset="0"/>
                </a:rPr>
                <a:t>facet_grid</a:t>
              </a:r>
              <a:r>
                <a:rPr lang="en-US" sz="2800" dirty="0">
                  <a:latin typeface="Consolas" panose="020B0609020204030204" pitchFamily="49" charset="0"/>
                  <a:ea typeface="Monaco" charset="0"/>
                  <a:cs typeface="Consolas" panose="020B0609020204030204" pitchFamily="49" charset="0"/>
                </a:rPr>
                <a:t>(rows = vars(</a:t>
              </a:r>
              <a:r>
                <a:rPr lang="en-US" sz="2800" dirty="0">
                  <a:solidFill>
                    <a:schemeClr val="accent2"/>
                  </a:solidFill>
                  <a:latin typeface="Consolas" panose="020B0609020204030204" pitchFamily="49" charset="0"/>
                  <a:ea typeface="Monaco" charset="0"/>
                  <a:cs typeface="Consolas" panose="020B0609020204030204" pitchFamily="49" charset="0"/>
                </a:rPr>
                <a:t>gender</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cols = vars(</a:t>
              </a:r>
              <a:r>
                <a:rPr lang="en-US" sz="2800" dirty="0" err="1">
                  <a:solidFill>
                    <a:schemeClr val="accent2"/>
                  </a:solidFill>
                  <a:latin typeface="Consolas" panose="020B0609020204030204" pitchFamily="49" charset="0"/>
                  <a:ea typeface="Monaco" charset="0"/>
                  <a:cs typeface="Consolas" panose="020B0609020204030204" pitchFamily="49" charset="0"/>
                </a:rPr>
                <a:t>pat_type</a:t>
              </a:r>
              <a:r>
                <a:rPr lang="en-US" sz="2800" dirty="0">
                  <a:latin typeface="Consolas" panose="020B0609020204030204" pitchFamily="49" charset="0"/>
                  <a:ea typeface="Monaco" charset="0"/>
                  <a:cs typeface="Consolas" panose="020B0609020204030204" pitchFamily="49" charset="0"/>
                </a:rPr>
                <a:t>),</a:t>
              </a:r>
            </a:p>
            <a:p>
              <a:r>
                <a:rPr lang="en-US" sz="2800" dirty="0">
                  <a:latin typeface="Consolas" panose="020B0609020204030204" pitchFamily="49" charset="0"/>
                  <a:ea typeface="Monaco" charset="0"/>
                  <a:cs typeface="Consolas" panose="020B0609020204030204" pitchFamily="49" charset="0"/>
                </a:rPr>
                <a:t>		   scales = “free”)</a:t>
              </a:r>
            </a:p>
          </p:txBody>
        </p:sp>
      </p:grpSp>
    </p:spTree>
    <p:extLst>
      <p:ext uri="{BB962C8B-B14F-4D97-AF65-F5344CB8AC3E}">
        <p14:creationId xmlns:p14="http://schemas.microsoft.com/office/powerpoint/2010/main" val="37673193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FDCE7AB-3908-A846-9550-0B62C2EDD8C3}"/>
              </a:ext>
            </a:extLst>
          </p:cNvPr>
          <p:cNvGrpSpPr/>
          <p:nvPr/>
        </p:nvGrpSpPr>
        <p:grpSpPr>
          <a:xfrm>
            <a:off x="1167629" y="4320540"/>
            <a:ext cx="9856737" cy="2400300"/>
            <a:chOff x="2080825" y="3162925"/>
            <a:chExt cx="8090002" cy="655320"/>
          </a:xfrm>
        </p:grpSpPr>
        <p:sp>
          <p:nvSpPr>
            <p:cNvPr id="3" name="Rectangle 2">
              <a:extLst>
                <a:ext uri="{FF2B5EF4-FFF2-40B4-BE49-F238E27FC236}">
                  <a16:creationId xmlns:a16="http://schemas.microsoft.com/office/drawing/2014/main" id="{45A1F85B-FD33-58F9-2900-B357ABF14AE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8FE1191-6CB6-8C33-125A-CD1B5AC55B57}"/>
                </a:ext>
              </a:extLst>
            </p:cNvPr>
            <p:cNvSpPr txBox="1"/>
            <p:nvPr/>
          </p:nvSpPr>
          <p:spPr>
            <a:xfrm>
              <a:off x="2080825" y="3203859"/>
              <a:ext cx="8090002" cy="613404"/>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k_data</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geom_histogram</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x = value</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chemeClr val="accent2"/>
                  </a:solidFill>
                  <a:latin typeface="Consolas" panose="020B0609020204030204" pitchFamily="49" charset="0"/>
                  <a:ea typeface="Monaco" charset="0"/>
                  <a:cs typeface="Consolas" panose="020B0609020204030204" pitchFamily="49" charset="0"/>
                </a:rPr>
                <a:t>facet_grid</a:t>
              </a:r>
              <a:r>
                <a:rPr lang="en-US" sz="2800" dirty="0">
                  <a:latin typeface="Consolas" panose="020B0609020204030204" pitchFamily="49" charset="0"/>
                  <a:ea typeface="Monaco" charset="0"/>
                  <a:cs typeface="Consolas" panose="020B0609020204030204" pitchFamily="49" charset="0"/>
                </a:rPr>
                <a:t>(rows = vars(</a:t>
              </a:r>
              <a:r>
                <a:rPr lang="en-US" sz="2800" dirty="0">
                  <a:solidFill>
                    <a:schemeClr val="accent2"/>
                  </a:solidFill>
                  <a:latin typeface="Consolas" panose="020B0609020204030204" pitchFamily="49" charset="0"/>
                  <a:ea typeface="Monaco" charset="0"/>
                  <a:cs typeface="Consolas" panose="020B0609020204030204" pitchFamily="49" charset="0"/>
                </a:rPr>
                <a:t>gender</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cols = vars(</a:t>
              </a:r>
              <a:r>
                <a:rPr lang="en-US" sz="2800" dirty="0" err="1">
                  <a:solidFill>
                    <a:schemeClr val="accent2"/>
                  </a:solidFill>
                  <a:latin typeface="Consolas" panose="020B0609020204030204" pitchFamily="49" charset="0"/>
                  <a:ea typeface="Monaco" charset="0"/>
                  <a:cs typeface="Consolas" panose="020B0609020204030204" pitchFamily="49" charset="0"/>
                </a:rPr>
                <a:t>pat_type</a:t>
              </a:r>
              <a:r>
                <a:rPr lang="en-US" sz="2800" dirty="0">
                  <a:latin typeface="Consolas" panose="020B0609020204030204" pitchFamily="49" charset="0"/>
                  <a:ea typeface="Monaco" charset="0"/>
                  <a:cs typeface="Consolas" panose="020B0609020204030204" pitchFamily="49" charset="0"/>
                </a:rPr>
                <a:t>),</a:t>
              </a:r>
            </a:p>
            <a:p>
              <a:r>
                <a:rPr lang="en-US" sz="2800" dirty="0">
                  <a:latin typeface="Consolas" panose="020B0609020204030204" pitchFamily="49" charset="0"/>
                  <a:ea typeface="Monaco" charset="0"/>
                  <a:cs typeface="Consolas" panose="020B0609020204030204" pitchFamily="49" charset="0"/>
                </a:rPr>
                <a:t>		   scales = “free”)</a:t>
              </a:r>
            </a:p>
          </p:txBody>
        </p:sp>
      </p:grpSp>
      <p:pic>
        <p:nvPicPr>
          <p:cNvPr id="6" name="Picture 5" descr="A picture containing silhouette, screenshot, sketch&#10;&#10;Description automatically generated">
            <a:extLst>
              <a:ext uri="{FF2B5EF4-FFF2-40B4-BE49-F238E27FC236}">
                <a16:creationId xmlns:a16="http://schemas.microsoft.com/office/drawing/2014/main" id="{42ECBC94-0426-2D24-F1A0-BF67AC31780F}"/>
              </a:ext>
            </a:extLst>
          </p:cNvPr>
          <p:cNvPicPr>
            <a:picLocks noChangeAspect="1"/>
          </p:cNvPicPr>
          <p:nvPr/>
        </p:nvPicPr>
        <p:blipFill>
          <a:blip r:embed="rId2"/>
          <a:stretch>
            <a:fillRect/>
          </a:stretch>
        </p:blipFill>
        <p:spPr>
          <a:xfrm>
            <a:off x="2353559" y="145641"/>
            <a:ext cx="7484879" cy="4174899"/>
          </a:xfrm>
          <a:prstGeom prst="rect">
            <a:avLst/>
          </a:prstGeom>
        </p:spPr>
      </p:pic>
    </p:spTree>
    <p:extLst>
      <p:ext uri="{BB962C8B-B14F-4D97-AF65-F5344CB8AC3E}">
        <p14:creationId xmlns:p14="http://schemas.microsoft.com/office/powerpoint/2010/main" val="26110272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5</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a:xfrm>
            <a:off x="1024128" y="2238375"/>
            <a:ext cx="9720072" cy="4034409"/>
          </a:xfrm>
        </p:spPr>
        <p:txBody>
          <a:bodyPr>
            <a:normAutofit fontScale="92500" lnSpcReduction="20000"/>
          </a:bodyPr>
          <a:lstStyle/>
          <a:p>
            <a:pPr marL="0" indent="0">
              <a:buNone/>
            </a:pPr>
            <a:r>
              <a:rPr lang="en-US" dirty="0"/>
              <a:t>Return to </a:t>
            </a:r>
            <a:r>
              <a:rPr lang="en-US" sz="4000" dirty="0">
                <a:solidFill>
                  <a:schemeClr val="accent2"/>
                </a:solidFill>
                <a:latin typeface="Consolas" panose="020B0609020204030204" pitchFamily="49" charset="0"/>
              </a:rPr>
              <a:t>05 - </a:t>
            </a:r>
            <a:r>
              <a:rPr lang="en-US" sz="4000" dirty="0" err="1">
                <a:solidFill>
                  <a:schemeClr val="accent2"/>
                </a:solidFill>
                <a:latin typeface="Consolas" panose="020B0609020204030204" pitchFamily="49" charset="0"/>
              </a:rPr>
              <a:t>Visualize.Rmd</a:t>
            </a:r>
            <a:r>
              <a:rPr lang="en-US" dirty="0"/>
              <a:t>. Work through the exercises of the section titled “Your Turn 6.”</a:t>
            </a:r>
          </a:p>
          <a:p>
            <a:pPr marL="0" indent="0">
              <a:buNone/>
            </a:pPr>
            <a:endParaRPr lang="en-US" dirty="0"/>
          </a:p>
          <a:p>
            <a:pPr marL="0" indent="0">
              <a:buNone/>
            </a:pPr>
            <a:r>
              <a:rPr lang="en-US" dirty="0">
                <a:solidFill>
                  <a:srgbClr val="C00000"/>
                </a:solidFill>
              </a:rPr>
              <a:t>Stop</a:t>
            </a:r>
            <a:r>
              <a:rPr lang="en-US" dirty="0"/>
              <a:t> when it says “</a:t>
            </a:r>
            <a:r>
              <a:rPr lang="en-US" dirty="0">
                <a:solidFill>
                  <a:srgbClr val="C00000"/>
                </a:solidFill>
              </a:rPr>
              <a:t>Stop Here</a:t>
            </a:r>
            <a:r>
              <a:rPr lang="en-US" dirty="0"/>
              <a:t>”.</a:t>
            </a:r>
            <a:br>
              <a:rPr lang="en-US" dirty="0"/>
            </a:br>
            <a:endParaRPr lang="en-US" sz="4800" dirty="0">
              <a:solidFill>
                <a:srgbClr val="C00000"/>
              </a:solidFill>
            </a:endParaRPr>
          </a:p>
          <a:p>
            <a:pPr marL="0" indent="0">
              <a:buNone/>
            </a:pPr>
            <a:r>
              <a:rPr lang="en-US" sz="4800" dirty="0"/>
              <a:t>Put up your sticky.</a:t>
            </a:r>
          </a:p>
          <a:p>
            <a:pPr marL="0" indent="0">
              <a:buNone/>
            </a:pPr>
            <a:endParaRPr lang="en-US" dirty="0"/>
          </a:p>
        </p:txBody>
      </p:sp>
    </p:spTree>
    <p:extLst>
      <p:ext uri="{BB962C8B-B14F-4D97-AF65-F5344CB8AC3E}">
        <p14:creationId xmlns:p14="http://schemas.microsoft.com/office/powerpoint/2010/main" val="31546458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592286" y="1454453"/>
            <a:ext cx="8214231" cy="1013570"/>
          </a:xfrm>
        </p:spPr>
        <p:txBody>
          <a:bodyPr>
            <a:normAutofit lnSpcReduction="10000"/>
          </a:bodyPr>
          <a:lstStyle/>
          <a:p>
            <a:pPr marL="0" indent="0">
              <a:buNone/>
            </a:pPr>
            <a:r>
              <a:rPr lang="en-US" sz="2400" b="1" dirty="0"/>
              <a:t>ggplot2</a:t>
            </a:r>
            <a:r>
              <a:rPr lang="en-US" sz="2400" dirty="0"/>
              <a:t> is a package that provides a </a:t>
            </a:r>
            <a:r>
              <a:rPr lang="en-US" sz="2400" b="1" dirty="0"/>
              <a:t>grammar of graphics</a:t>
            </a:r>
            <a:r>
              <a:rPr lang="en-US" sz="2400" dirty="0"/>
              <a:t>. You can create </a:t>
            </a:r>
            <a:r>
              <a:rPr lang="en-US" sz="2400" b="1" dirty="0"/>
              <a:t>any type of plot</a:t>
            </a:r>
            <a:r>
              <a:rPr lang="en-US" sz="2400" dirty="0"/>
              <a:t> using a simple template to which you provide:</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10" name="Picture 9">
            <a:extLst>
              <a:ext uri="{FF2B5EF4-FFF2-40B4-BE49-F238E27FC236}">
                <a16:creationId xmlns:a16="http://schemas.microsoft.com/office/drawing/2014/main" id="{7AAAA238-6FB0-5E42-852D-D68BD5CFFBB8}"/>
              </a:ext>
            </a:extLst>
          </p:cNvPr>
          <p:cNvPicPr>
            <a:picLocks noChangeAspect="1"/>
          </p:cNvPicPr>
          <p:nvPr/>
        </p:nvPicPr>
        <p:blipFill>
          <a:blip r:embed="rId3"/>
          <a:stretch>
            <a:fillRect/>
          </a:stretch>
        </p:blipFill>
        <p:spPr>
          <a:xfrm>
            <a:off x="2180393" y="1454452"/>
            <a:ext cx="1073417" cy="1013571"/>
          </a:xfrm>
          <a:prstGeom prst="rect">
            <a:avLst/>
          </a:prstGeom>
        </p:spPr>
      </p:pic>
      <p:pic>
        <p:nvPicPr>
          <p:cNvPr id="5" name="Picture 4">
            <a:extLst>
              <a:ext uri="{FF2B5EF4-FFF2-40B4-BE49-F238E27FC236}">
                <a16:creationId xmlns:a16="http://schemas.microsoft.com/office/drawing/2014/main" id="{9F9B2E9C-ADD0-A346-B768-475D9AF0FEEE}"/>
              </a:ext>
            </a:extLst>
          </p:cNvPr>
          <p:cNvPicPr>
            <a:picLocks noChangeAspect="1"/>
          </p:cNvPicPr>
          <p:nvPr/>
        </p:nvPicPr>
        <p:blipFill>
          <a:blip r:embed="rId4"/>
          <a:stretch>
            <a:fillRect/>
          </a:stretch>
        </p:blipFill>
        <p:spPr>
          <a:xfrm>
            <a:off x="1765568" y="2609516"/>
            <a:ext cx="1488242" cy="689291"/>
          </a:xfrm>
          <a:prstGeom prst="rect">
            <a:avLst/>
          </a:prstGeom>
        </p:spPr>
      </p:pic>
      <p:grpSp>
        <p:nvGrpSpPr>
          <p:cNvPr id="11" name="Group 10">
            <a:extLst>
              <a:ext uri="{FF2B5EF4-FFF2-40B4-BE49-F238E27FC236}">
                <a16:creationId xmlns:a16="http://schemas.microsoft.com/office/drawing/2014/main" id="{25F99C33-345F-8549-BA1B-F83B59476A70}"/>
              </a:ext>
            </a:extLst>
          </p:cNvPr>
          <p:cNvGrpSpPr/>
          <p:nvPr/>
        </p:nvGrpSpPr>
        <p:grpSpPr>
          <a:xfrm>
            <a:off x="943087" y="4500584"/>
            <a:ext cx="2330152" cy="748755"/>
            <a:chOff x="1380698" y="1691644"/>
            <a:chExt cx="6271390" cy="2015206"/>
          </a:xfrm>
        </p:grpSpPr>
        <p:pic>
          <p:nvPicPr>
            <p:cNvPr id="12" name="Picture 11">
              <a:extLst>
                <a:ext uri="{FF2B5EF4-FFF2-40B4-BE49-F238E27FC236}">
                  <a16:creationId xmlns:a16="http://schemas.microsoft.com/office/drawing/2014/main" id="{11874E44-159A-4343-AA1A-D31F7FAC7CA4}"/>
                </a:ext>
              </a:extLst>
            </p:cNvPr>
            <p:cNvPicPr>
              <a:picLocks noChangeAspect="1"/>
            </p:cNvPicPr>
            <p:nvPr/>
          </p:nvPicPr>
          <p:blipFill rotWithShape="1">
            <a:blip r:embed="rId5"/>
            <a:srcRect r="66500" b="52477"/>
            <a:stretch/>
          </p:blipFill>
          <p:spPr>
            <a:xfrm>
              <a:off x="1380698" y="1691644"/>
              <a:ext cx="3159217" cy="2015206"/>
            </a:xfrm>
            <a:prstGeom prst="rect">
              <a:avLst/>
            </a:prstGeom>
          </p:spPr>
        </p:pic>
        <p:pic>
          <p:nvPicPr>
            <p:cNvPr id="13" name="Picture 12">
              <a:extLst>
                <a:ext uri="{FF2B5EF4-FFF2-40B4-BE49-F238E27FC236}">
                  <a16:creationId xmlns:a16="http://schemas.microsoft.com/office/drawing/2014/main" id="{2CC5E960-F76E-BF44-A2E2-28146661C608}"/>
                </a:ext>
              </a:extLst>
            </p:cNvPr>
            <p:cNvPicPr>
              <a:picLocks noChangeAspect="1"/>
            </p:cNvPicPr>
            <p:nvPr/>
          </p:nvPicPr>
          <p:blipFill rotWithShape="1">
            <a:blip r:embed="rId5"/>
            <a:srcRect t="50000" r="66999" b="2477"/>
            <a:stretch/>
          </p:blipFill>
          <p:spPr>
            <a:xfrm>
              <a:off x="4539916" y="1691644"/>
              <a:ext cx="3112172" cy="2015206"/>
            </a:xfrm>
            <a:prstGeom prst="rect">
              <a:avLst/>
            </a:prstGeom>
          </p:spPr>
        </p:pic>
      </p:grpSp>
      <p:grpSp>
        <p:nvGrpSpPr>
          <p:cNvPr id="14" name="Group 13">
            <a:extLst>
              <a:ext uri="{FF2B5EF4-FFF2-40B4-BE49-F238E27FC236}">
                <a16:creationId xmlns:a16="http://schemas.microsoft.com/office/drawing/2014/main" id="{BDA36BC4-E1DD-D64F-9384-38E479190EE0}"/>
              </a:ext>
            </a:extLst>
          </p:cNvPr>
          <p:cNvGrpSpPr/>
          <p:nvPr/>
        </p:nvGrpSpPr>
        <p:grpSpPr>
          <a:xfrm>
            <a:off x="257896" y="3440300"/>
            <a:ext cx="3015343" cy="804489"/>
            <a:chOff x="838200" y="2150595"/>
            <a:chExt cx="10738892" cy="2865120"/>
          </a:xfrm>
        </p:grpSpPr>
        <p:pic>
          <p:nvPicPr>
            <p:cNvPr id="15" name="Picture 14">
              <a:extLst>
                <a:ext uri="{FF2B5EF4-FFF2-40B4-BE49-F238E27FC236}">
                  <a16:creationId xmlns:a16="http://schemas.microsoft.com/office/drawing/2014/main" id="{9EEEC20D-67F8-7A42-A5F8-FB1EFDC5CC97}"/>
                </a:ext>
              </a:extLst>
            </p:cNvPr>
            <p:cNvPicPr>
              <a:picLocks noChangeAspect="1"/>
            </p:cNvPicPr>
            <p:nvPr/>
          </p:nvPicPr>
          <p:blipFill>
            <a:blip r:embed="rId6"/>
            <a:stretch>
              <a:fillRect/>
            </a:stretch>
          </p:blipFill>
          <p:spPr>
            <a:xfrm>
              <a:off x="6319292" y="2150595"/>
              <a:ext cx="5257800" cy="2865120"/>
            </a:xfrm>
            <a:prstGeom prst="rect">
              <a:avLst/>
            </a:prstGeom>
          </p:spPr>
        </p:pic>
        <p:pic>
          <p:nvPicPr>
            <p:cNvPr id="16" name="Picture 15">
              <a:extLst>
                <a:ext uri="{FF2B5EF4-FFF2-40B4-BE49-F238E27FC236}">
                  <a16:creationId xmlns:a16="http://schemas.microsoft.com/office/drawing/2014/main" id="{4D25BA22-EA9E-D844-8A76-2ADA8772814C}"/>
                </a:ext>
              </a:extLst>
            </p:cNvPr>
            <p:cNvPicPr>
              <a:picLocks noChangeAspect="1"/>
            </p:cNvPicPr>
            <p:nvPr/>
          </p:nvPicPr>
          <p:blipFill>
            <a:blip r:embed="rId7"/>
            <a:stretch>
              <a:fillRect/>
            </a:stretch>
          </p:blipFill>
          <p:spPr>
            <a:xfrm>
              <a:off x="838200" y="2150595"/>
              <a:ext cx="5257800" cy="2865120"/>
            </a:xfrm>
            <a:prstGeom prst="rect">
              <a:avLst/>
            </a:prstGeom>
          </p:spPr>
        </p:pic>
      </p:grpSp>
      <p:grpSp>
        <p:nvGrpSpPr>
          <p:cNvPr id="6" name="Group 5">
            <a:extLst>
              <a:ext uri="{FF2B5EF4-FFF2-40B4-BE49-F238E27FC236}">
                <a16:creationId xmlns:a16="http://schemas.microsoft.com/office/drawing/2014/main" id="{E1579F7B-54DC-D742-ACF3-BF1C0C8F96E6}"/>
              </a:ext>
            </a:extLst>
          </p:cNvPr>
          <p:cNvGrpSpPr/>
          <p:nvPr/>
        </p:nvGrpSpPr>
        <p:grpSpPr>
          <a:xfrm>
            <a:off x="385482" y="5461217"/>
            <a:ext cx="2828360" cy="782515"/>
            <a:chOff x="425450" y="603250"/>
            <a:chExt cx="11391412" cy="3151632"/>
          </a:xfrm>
        </p:grpSpPr>
        <p:pic>
          <p:nvPicPr>
            <p:cNvPr id="17" name="Picture 16">
              <a:extLst>
                <a:ext uri="{FF2B5EF4-FFF2-40B4-BE49-F238E27FC236}">
                  <a16:creationId xmlns:a16="http://schemas.microsoft.com/office/drawing/2014/main" id="{2A6CF677-AB8E-DB4E-82D6-834612924FE0}"/>
                </a:ext>
              </a:extLst>
            </p:cNvPr>
            <p:cNvPicPr>
              <a:picLocks noChangeAspect="1"/>
            </p:cNvPicPr>
            <p:nvPr/>
          </p:nvPicPr>
          <p:blipFill>
            <a:blip r:embed="rId8"/>
            <a:stretch>
              <a:fillRect/>
            </a:stretch>
          </p:blipFill>
          <p:spPr>
            <a:xfrm>
              <a:off x="6400800" y="603250"/>
              <a:ext cx="5416062" cy="3151632"/>
            </a:xfrm>
            <a:prstGeom prst="rect">
              <a:avLst/>
            </a:prstGeom>
          </p:spPr>
        </p:pic>
        <p:pic>
          <p:nvPicPr>
            <p:cNvPr id="18" name="Picture 17">
              <a:extLst>
                <a:ext uri="{FF2B5EF4-FFF2-40B4-BE49-F238E27FC236}">
                  <a16:creationId xmlns:a16="http://schemas.microsoft.com/office/drawing/2014/main" id="{C3B9ED35-8EF7-D64F-8443-B3C9BC2BF59C}"/>
                </a:ext>
              </a:extLst>
            </p:cNvPr>
            <p:cNvPicPr>
              <a:picLocks noChangeAspect="1"/>
            </p:cNvPicPr>
            <p:nvPr/>
          </p:nvPicPr>
          <p:blipFill>
            <a:blip r:embed="rId9"/>
            <a:stretch>
              <a:fillRect/>
            </a:stretch>
          </p:blipFill>
          <p:spPr>
            <a:xfrm>
              <a:off x="425450" y="603250"/>
              <a:ext cx="5783580" cy="3151632"/>
            </a:xfrm>
            <a:prstGeom prst="rect">
              <a:avLst/>
            </a:prstGeom>
          </p:spPr>
        </p:pic>
      </p:grpSp>
      <p:sp>
        <p:nvSpPr>
          <p:cNvPr id="19" name="Content Placeholder 2">
            <a:extLst>
              <a:ext uri="{FF2B5EF4-FFF2-40B4-BE49-F238E27FC236}">
                <a16:creationId xmlns:a16="http://schemas.microsoft.com/office/drawing/2014/main" id="{E2F06DFA-94D6-D54C-B832-41746A5A4BB6}"/>
              </a:ext>
            </a:extLst>
          </p:cNvPr>
          <p:cNvSpPr txBox="1">
            <a:spLocks/>
          </p:cNvSpPr>
          <p:nvPr/>
        </p:nvSpPr>
        <p:spPr>
          <a:xfrm>
            <a:off x="3592285" y="5606790"/>
            <a:ext cx="8214231" cy="689291"/>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Aesthetics can be </a:t>
            </a:r>
            <a:r>
              <a:rPr lang="en-US" sz="2400" b="1" dirty="0"/>
              <a:t>mapped</a:t>
            </a:r>
            <a:r>
              <a:rPr lang="en-US" sz="2400" dirty="0"/>
              <a:t> to a variable or </a:t>
            </a:r>
            <a:r>
              <a:rPr lang="en-US" sz="2400" b="1" dirty="0"/>
              <a:t>set</a:t>
            </a:r>
            <a:r>
              <a:rPr lang="en-US" sz="2400" dirty="0"/>
              <a:t> to a constant value. </a:t>
            </a:r>
          </a:p>
        </p:txBody>
      </p:sp>
      <p:sp>
        <p:nvSpPr>
          <p:cNvPr id="20" name="Content Placeholder 2">
            <a:extLst>
              <a:ext uri="{FF2B5EF4-FFF2-40B4-BE49-F238E27FC236}">
                <a16:creationId xmlns:a16="http://schemas.microsoft.com/office/drawing/2014/main" id="{CA390970-3B2E-EB4F-974D-AB5B46CF6752}"/>
              </a:ext>
            </a:extLst>
          </p:cNvPr>
          <p:cNvSpPr txBox="1">
            <a:spLocks/>
          </p:cNvSpPr>
          <p:nvPr/>
        </p:nvSpPr>
        <p:spPr>
          <a:xfrm>
            <a:off x="3768503" y="2609515"/>
            <a:ext cx="8214231" cy="84348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2400" dirty="0"/>
              <a:t>1. A </a:t>
            </a:r>
            <a:r>
              <a:rPr lang="en-US" sz="2400" b="1" dirty="0"/>
              <a:t>tidy data frame</a:t>
            </a:r>
            <a:r>
              <a:rPr lang="en-US" sz="2400" dirty="0"/>
              <a:t>, in which each </a:t>
            </a:r>
            <a:r>
              <a:rPr lang="en-US" sz="2400" b="1" dirty="0">
                <a:solidFill>
                  <a:schemeClr val="accent2"/>
                </a:solidFill>
              </a:rPr>
              <a:t>variable</a:t>
            </a:r>
            <a:r>
              <a:rPr lang="en-US" sz="2400" dirty="0"/>
              <a:t> is in its own </a:t>
            </a:r>
            <a:r>
              <a:rPr lang="en-US" sz="2400" b="1" dirty="0">
                <a:solidFill>
                  <a:schemeClr val="accent2"/>
                </a:solidFill>
              </a:rPr>
              <a:t>column</a:t>
            </a:r>
            <a:r>
              <a:rPr lang="en-US" sz="2400" dirty="0"/>
              <a:t>, each </a:t>
            </a:r>
            <a:r>
              <a:rPr lang="en-US" sz="2400" b="1" dirty="0">
                <a:solidFill>
                  <a:srgbClr val="92D050"/>
                </a:solidFill>
              </a:rPr>
              <a:t>observation</a:t>
            </a:r>
            <a:r>
              <a:rPr lang="en-US" sz="2400" dirty="0"/>
              <a:t> is in its own </a:t>
            </a:r>
            <a:r>
              <a:rPr lang="en-US" sz="2400" b="1" dirty="0">
                <a:solidFill>
                  <a:srgbClr val="92D050"/>
                </a:solidFill>
              </a:rPr>
              <a:t>row</a:t>
            </a:r>
            <a:r>
              <a:rPr lang="en-US" sz="2400" dirty="0"/>
              <a:t>, each </a:t>
            </a:r>
            <a:r>
              <a:rPr lang="en-US" sz="2400" b="1" dirty="0">
                <a:solidFill>
                  <a:srgbClr val="FFC000"/>
                </a:solidFill>
              </a:rPr>
              <a:t>value</a:t>
            </a:r>
            <a:r>
              <a:rPr lang="en-US" sz="2400" b="1" dirty="0"/>
              <a:t> </a:t>
            </a:r>
            <a:r>
              <a:rPr lang="en-US" sz="2400" dirty="0"/>
              <a:t>is in its own </a:t>
            </a:r>
            <a:r>
              <a:rPr lang="en-US" sz="2400" b="1" dirty="0">
                <a:solidFill>
                  <a:srgbClr val="FFC000"/>
                </a:solidFill>
              </a:rPr>
              <a:t>cell</a:t>
            </a:r>
            <a:r>
              <a:rPr lang="en-US" sz="2400" dirty="0"/>
              <a:t>;</a:t>
            </a:r>
            <a:endParaRPr lang="en-US" sz="2400" dirty="0">
              <a:solidFill>
                <a:srgbClr val="FFC000"/>
              </a:solidFill>
            </a:endParaRPr>
          </a:p>
        </p:txBody>
      </p:sp>
      <p:sp>
        <p:nvSpPr>
          <p:cNvPr id="21" name="Content Placeholder 2">
            <a:extLst>
              <a:ext uri="{FF2B5EF4-FFF2-40B4-BE49-F238E27FC236}">
                <a16:creationId xmlns:a16="http://schemas.microsoft.com/office/drawing/2014/main" id="{7756C814-0D63-6645-B88E-415FA7035F49}"/>
              </a:ext>
            </a:extLst>
          </p:cNvPr>
          <p:cNvSpPr txBox="1">
            <a:spLocks/>
          </p:cNvSpPr>
          <p:nvPr/>
        </p:nvSpPr>
        <p:spPr>
          <a:xfrm>
            <a:off x="3768502" y="3578024"/>
            <a:ext cx="8214231" cy="80448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2. A </a:t>
            </a:r>
            <a:r>
              <a:rPr lang="en-US" sz="2400" b="1" dirty="0" err="1"/>
              <a:t>geom</a:t>
            </a:r>
            <a:r>
              <a:rPr lang="en-US" sz="2400" b="1" dirty="0"/>
              <a:t> function</a:t>
            </a:r>
            <a:r>
              <a:rPr lang="en-US" sz="2400" dirty="0"/>
              <a:t>, which tells R what kind of plot to make; and</a:t>
            </a:r>
            <a:endParaRPr lang="en-US" sz="2400" dirty="0">
              <a:solidFill>
                <a:srgbClr val="92D050"/>
              </a:solidFill>
            </a:endParaRPr>
          </a:p>
        </p:txBody>
      </p:sp>
      <p:sp>
        <p:nvSpPr>
          <p:cNvPr id="22" name="Content Placeholder 2">
            <a:extLst>
              <a:ext uri="{FF2B5EF4-FFF2-40B4-BE49-F238E27FC236}">
                <a16:creationId xmlns:a16="http://schemas.microsoft.com/office/drawing/2014/main" id="{7C4A4C1A-F9EC-7A40-8D1A-509D2006ECFD}"/>
              </a:ext>
            </a:extLst>
          </p:cNvPr>
          <p:cNvSpPr txBox="1">
            <a:spLocks/>
          </p:cNvSpPr>
          <p:nvPr/>
        </p:nvSpPr>
        <p:spPr>
          <a:xfrm>
            <a:off x="3768501" y="4528820"/>
            <a:ext cx="8214231" cy="109032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3. </a:t>
            </a:r>
            <a:r>
              <a:rPr lang="en-US" sz="2400" b="1" dirty="0"/>
              <a:t>Aesthetic mappings</a:t>
            </a:r>
            <a:r>
              <a:rPr lang="en-US" sz="2400" dirty="0"/>
              <a:t>, which tell R how to represent data as graphical markings on the plot.</a:t>
            </a:r>
          </a:p>
        </p:txBody>
      </p:sp>
    </p:spTree>
    <p:extLst>
      <p:ext uri="{BB962C8B-B14F-4D97-AF65-F5344CB8AC3E}">
        <p14:creationId xmlns:p14="http://schemas.microsoft.com/office/powerpoint/2010/main" val="323277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a:t>What Else?</a:t>
            </a:r>
            <a:endParaRPr lang="en-US" sz="5400" dirty="0"/>
          </a:p>
        </p:txBody>
      </p:sp>
    </p:spTree>
    <p:extLst>
      <p:ext uri="{BB962C8B-B14F-4D97-AF65-F5344CB8AC3E}">
        <p14:creationId xmlns:p14="http://schemas.microsoft.com/office/powerpoint/2010/main" val="1416874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0A93FAB-3A66-BFB4-4513-AAD17F47D537}"/>
              </a:ext>
            </a:extLst>
          </p:cNvPr>
          <p:cNvSpPr>
            <a:spLocks noGrp="1"/>
          </p:cNvSpPr>
          <p:nvPr>
            <p:ph type="title"/>
          </p:nvPr>
        </p:nvSpPr>
        <p:spPr>
          <a:xfrm>
            <a:off x="1024128" y="585216"/>
            <a:ext cx="9720072" cy="1499616"/>
          </a:xfrm>
        </p:spPr>
        <p:txBody>
          <a:bodyPr/>
          <a:lstStyle/>
          <a:p>
            <a:r>
              <a:rPr lang="en-US" i="1" dirty="0" err="1"/>
              <a:t>biochem</a:t>
            </a:r>
            <a:r>
              <a:rPr lang="en-US" dirty="0"/>
              <a:t> – Chemistry results data frame</a:t>
            </a:r>
          </a:p>
        </p:txBody>
      </p:sp>
      <p:graphicFrame>
        <p:nvGraphicFramePr>
          <p:cNvPr id="2" name="Table 1">
            <a:extLst>
              <a:ext uri="{FF2B5EF4-FFF2-40B4-BE49-F238E27FC236}">
                <a16:creationId xmlns:a16="http://schemas.microsoft.com/office/drawing/2014/main" id="{7C098E33-454E-338B-FFCD-03ABA1D63249}"/>
              </a:ext>
            </a:extLst>
          </p:cNvPr>
          <p:cNvGraphicFramePr>
            <a:graphicFrameLocks noGrp="1"/>
          </p:cNvGraphicFramePr>
          <p:nvPr>
            <p:extLst>
              <p:ext uri="{D42A27DB-BD31-4B8C-83A1-F6EECF244321}">
                <p14:modId xmlns:p14="http://schemas.microsoft.com/office/powerpoint/2010/main" val="437203940"/>
              </p:ext>
            </p:extLst>
          </p:nvPr>
        </p:nvGraphicFramePr>
        <p:xfrm>
          <a:off x="382906" y="2433321"/>
          <a:ext cx="11426188" cy="3839463"/>
        </p:xfrm>
        <a:graphic>
          <a:graphicData uri="http://schemas.openxmlformats.org/drawingml/2006/table">
            <a:tbl>
              <a:tblPr firstRow="1" bandRow="1">
                <a:tableStyleId>{5C22544A-7EE6-4342-B048-85BDC9FD1C3A}</a:tableStyleId>
              </a:tblPr>
              <a:tblGrid>
                <a:gridCol w="601177">
                  <a:extLst>
                    <a:ext uri="{9D8B030D-6E8A-4147-A177-3AD203B41FA5}">
                      <a16:colId xmlns:a16="http://schemas.microsoft.com/office/drawing/2014/main" val="4274576755"/>
                    </a:ext>
                  </a:extLst>
                </a:gridCol>
                <a:gridCol w="526583">
                  <a:extLst>
                    <a:ext uri="{9D8B030D-6E8A-4147-A177-3AD203B41FA5}">
                      <a16:colId xmlns:a16="http://schemas.microsoft.com/office/drawing/2014/main" val="3221490830"/>
                    </a:ext>
                  </a:extLst>
                </a:gridCol>
                <a:gridCol w="342900">
                  <a:extLst>
                    <a:ext uri="{9D8B030D-6E8A-4147-A177-3AD203B41FA5}">
                      <a16:colId xmlns:a16="http://schemas.microsoft.com/office/drawing/2014/main" val="1440495369"/>
                    </a:ext>
                  </a:extLst>
                </a:gridCol>
                <a:gridCol w="914400">
                  <a:extLst>
                    <a:ext uri="{9D8B030D-6E8A-4147-A177-3AD203B41FA5}">
                      <a16:colId xmlns:a16="http://schemas.microsoft.com/office/drawing/2014/main" val="4036095539"/>
                    </a:ext>
                  </a:extLst>
                </a:gridCol>
                <a:gridCol w="1188720">
                  <a:extLst>
                    <a:ext uri="{9D8B030D-6E8A-4147-A177-3AD203B41FA5}">
                      <a16:colId xmlns:a16="http://schemas.microsoft.com/office/drawing/2014/main" val="261485548"/>
                    </a:ext>
                  </a:extLst>
                </a:gridCol>
                <a:gridCol w="1280160">
                  <a:extLst>
                    <a:ext uri="{9D8B030D-6E8A-4147-A177-3AD203B41FA5}">
                      <a16:colId xmlns:a16="http://schemas.microsoft.com/office/drawing/2014/main" val="4051569938"/>
                    </a:ext>
                  </a:extLst>
                </a:gridCol>
                <a:gridCol w="1097280">
                  <a:extLst>
                    <a:ext uri="{9D8B030D-6E8A-4147-A177-3AD203B41FA5}">
                      <a16:colId xmlns:a16="http://schemas.microsoft.com/office/drawing/2014/main" val="2956711679"/>
                    </a:ext>
                  </a:extLst>
                </a:gridCol>
                <a:gridCol w="982980">
                  <a:extLst>
                    <a:ext uri="{9D8B030D-6E8A-4147-A177-3AD203B41FA5}">
                      <a16:colId xmlns:a16="http://schemas.microsoft.com/office/drawing/2014/main" val="1865900077"/>
                    </a:ext>
                  </a:extLst>
                </a:gridCol>
                <a:gridCol w="1017270">
                  <a:extLst>
                    <a:ext uri="{9D8B030D-6E8A-4147-A177-3AD203B41FA5}">
                      <a16:colId xmlns:a16="http://schemas.microsoft.com/office/drawing/2014/main" val="2448338178"/>
                    </a:ext>
                  </a:extLst>
                </a:gridCol>
                <a:gridCol w="742950">
                  <a:extLst>
                    <a:ext uri="{9D8B030D-6E8A-4147-A177-3AD203B41FA5}">
                      <a16:colId xmlns:a16="http://schemas.microsoft.com/office/drawing/2014/main" val="765944784"/>
                    </a:ext>
                  </a:extLst>
                </a:gridCol>
                <a:gridCol w="2263453">
                  <a:extLst>
                    <a:ext uri="{9D8B030D-6E8A-4147-A177-3AD203B41FA5}">
                      <a16:colId xmlns:a16="http://schemas.microsoft.com/office/drawing/2014/main" val="3462293570"/>
                    </a:ext>
                  </a:extLst>
                </a:gridCol>
                <a:gridCol w="468315">
                  <a:extLst>
                    <a:ext uri="{9D8B030D-6E8A-4147-A177-3AD203B41FA5}">
                      <a16:colId xmlns:a16="http://schemas.microsoft.com/office/drawing/2014/main" val="3592217186"/>
                    </a:ext>
                  </a:extLst>
                </a:gridCol>
              </a:tblGrid>
              <a:tr h="426607">
                <a:tc>
                  <a:txBody>
                    <a:bodyPr/>
                    <a:lstStyle/>
                    <a:p>
                      <a:pPr algn="l" fontAlgn="b"/>
                      <a:r>
                        <a:rPr lang="en-US" sz="1200" u="none" strike="noStrike" dirty="0" err="1">
                          <a:effectLst/>
                        </a:rPr>
                        <a:t>mrn</a:t>
                      </a:r>
                      <a:endParaRPr lang="en-US" sz="1200" b="0" i="0" u="none" strike="noStrike" dirty="0">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gender</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age</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pregnancy_status_at_exam</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dirty="0" err="1">
                          <a:effectLst/>
                        </a:rPr>
                        <a:t>collect_dt</a:t>
                      </a:r>
                      <a:endParaRPr lang="en-US" sz="1200" b="0" i="0" u="none" strike="noStrike" dirty="0">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dirty="0" err="1">
                          <a:effectLst/>
                        </a:rPr>
                        <a:t>receive_dt</a:t>
                      </a:r>
                      <a:endParaRPr lang="en-US" sz="1200" b="0" i="0" u="none" strike="noStrike" dirty="0">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verify_dt</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pat_type</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payor_groups</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dirty="0" err="1">
                          <a:effectLst/>
                        </a:rPr>
                        <a:t>last_name</a:t>
                      </a:r>
                      <a:endParaRPr lang="en-US" sz="1200" b="0" i="0" u="none" strike="noStrike" dirty="0">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dirty="0">
                          <a:effectLst/>
                        </a:rPr>
                        <a:t>test</a:t>
                      </a:r>
                      <a:endParaRPr lang="en-US" sz="1200" b="0" i="0" u="none" strike="noStrike" dirty="0">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value</a:t>
                      </a:r>
                      <a:endParaRPr lang="en-US" sz="1200" b="0" i="0" u="none" strike="noStrike">
                        <a:solidFill>
                          <a:srgbClr val="000000"/>
                        </a:solidFill>
                        <a:effectLst/>
                        <a:latin typeface="Calibri" panose="020F0502020204030204" pitchFamily="34" charset="0"/>
                      </a:endParaRPr>
                    </a:p>
                  </a:txBody>
                  <a:tcPr marL="7360" marR="7360" marT="7360" marB="0" anchor="b"/>
                </a:tc>
                <a:extLst>
                  <a:ext uri="{0D108BD9-81ED-4DB2-BD59-A6C34878D82A}">
                    <a16:rowId xmlns:a16="http://schemas.microsoft.com/office/drawing/2014/main" val="2921544127"/>
                  </a:ext>
                </a:extLst>
              </a:tr>
              <a:tr h="426607">
                <a:tc>
                  <a:txBody>
                    <a:bodyPr/>
                    <a:lstStyle/>
                    <a:p>
                      <a:pPr algn="r" fontAlgn="b"/>
                      <a:r>
                        <a:rPr lang="en-US" sz="1200" u="none" strike="noStrike">
                          <a:effectLst/>
                        </a:rPr>
                        <a:t>118087</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Male</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51</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NA</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12/26/22 11:28</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12/29/22 11:01</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12/30/22 3:39</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cancer center</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self pay</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harrell</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cholesterol_refrigerated_serum_mg_d_l</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266</a:t>
                      </a:r>
                      <a:endParaRPr lang="en-US" sz="1200" b="0" i="0" u="none" strike="noStrike">
                        <a:solidFill>
                          <a:srgbClr val="000000"/>
                        </a:solidFill>
                        <a:effectLst/>
                        <a:latin typeface="Calibri" panose="020F0502020204030204" pitchFamily="34" charset="0"/>
                      </a:endParaRPr>
                    </a:p>
                  </a:txBody>
                  <a:tcPr marL="7360" marR="7360" marT="7360" marB="0" anchor="b"/>
                </a:tc>
                <a:extLst>
                  <a:ext uri="{0D108BD9-81ED-4DB2-BD59-A6C34878D82A}">
                    <a16:rowId xmlns:a16="http://schemas.microsoft.com/office/drawing/2014/main" val="1758183442"/>
                  </a:ext>
                </a:extLst>
              </a:tr>
              <a:tr h="426607">
                <a:tc>
                  <a:txBody>
                    <a:bodyPr/>
                    <a:lstStyle/>
                    <a:p>
                      <a:pPr algn="r" fontAlgn="b"/>
                      <a:r>
                        <a:rPr lang="en-US" sz="1200" u="none" strike="noStrike">
                          <a:effectLst/>
                        </a:rPr>
                        <a:t>118087</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Male</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51</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NA</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12/26/22 11:28</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12/29/22 11:01</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12/30/22 3:39</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cancer center</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self pay</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harrell</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total_protein_g_d_l</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7.4</a:t>
                      </a:r>
                      <a:endParaRPr lang="en-US" sz="1200" b="0" i="0" u="none" strike="noStrike">
                        <a:solidFill>
                          <a:srgbClr val="000000"/>
                        </a:solidFill>
                        <a:effectLst/>
                        <a:latin typeface="Calibri" panose="020F0502020204030204" pitchFamily="34" charset="0"/>
                      </a:endParaRPr>
                    </a:p>
                  </a:txBody>
                  <a:tcPr marL="7360" marR="7360" marT="7360" marB="0" anchor="b"/>
                </a:tc>
                <a:extLst>
                  <a:ext uri="{0D108BD9-81ED-4DB2-BD59-A6C34878D82A}">
                    <a16:rowId xmlns:a16="http://schemas.microsoft.com/office/drawing/2014/main" val="2454230657"/>
                  </a:ext>
                </a:extLst>
              </a:tr>
              <a:tr h="426607">
                <a:tc>
                  <a:txBody>
                    <a:bodyPr/>
                    <a:lstStyle/>
                    <a:p>
                      <a:pPr algn="r" fontAlgn="b"/>
                      <a:r>
                        <a:rPr lang="en-US" sz="1200" u="none" strike="noStrike">
                          <a:effectLst/>
                        </a:rPr>
                        <a:t>118087</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Male</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51</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NA</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12/26/22 11:28</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12/29/22 11:01</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12/30/22 3:39</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cancer center</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self pay</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harrell</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triglycerides_refrig_serum_mg_d_l</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242</a:t>
                      </a:r>
                      <a:endParaRPr lang="en-US" sz="1200" b="0" i="0" u="none" strike="noStrike">
                        <a:solidFill>
                          <a:srgbClr val="000000"/>
                        </a:solidFill>
                        <a:effectLst/>
                        <a:latin typeface="Calibri" panose="020F0502020204030204" pitchFamily="34" charset="0"/>
                      </a:endParaRPr>
                    </a:p>
                  </a:txBody>
                  <a:tcPr marL="7360" marR="7360" marT="7360" marB="0" anchor="b"/>
                </a:tc>
                <a:extLst>
                  <a:ext uri="{0D108BD9-81ED-4DB2-BD59-A6C34878D82A}">
                    <a16:rowId xmlns:a16="http://schemas.microsoft.com/office/drawing/2014/main" val="4198510811"/>
                  </a:ext>
                </a:extLst>
              </a:tr>
              <a:tr h="426607">
                <a:tc>
                  <a:txBody>
                    <a:bodyPr/>
                    <a:lstStyle/>
                    <a:p>
                      <a:pPr algn="r" fontAlgn="b"/>
                      <a:r>
                        <a:rPr lang="en-US" sz="1200" u="none" strike="noStrike">
                          <a:effectLst/>
                        </a:rPr>
                        <a:t>118087</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Male</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51</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NA</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12/26/22 11:28</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12/29/22 11:01</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12/30/22 3:39</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cancer center</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self pay</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harrell</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uric_acid_mg_d_l</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7.9</a:t>
                      </a:r>
                      <a:endParaRPr lang="en-US" sz="1200" b="0" i="0" u="none" strike="noStrike">
                        <a:solidFill>
                          <a:srgbClr val="000000"/>
                        </a:solidFill>
                        <a:effectLst/>
                        <a:latin typeface="Calibri" panose="020F0502020204030204" pitchFamily="34" charset="0"/>
                      </a:endParaRPr>
                    </a:p>
                  </a:txBody>
                  <a:tcPr marL="7360" marR="7360" marT="7360" marB="0" anchor="b"/>
                </a:tc>
                <a:extLst>
                  <a:ext uri="{0D108BD9-81ED-4DB2-BD59-A6C34878D82A}">
                    <a16:rowId xmlns:a16="http://schemas.microsoft.com/office/drawing/2014/main" val="3773901754"/>
                  </a:ext>
                </a:extLst>
              </a:tr>
              <a:tr h="426607">
                <a:tc>
                  <a:txBody>
                    <a:bodyPr/>
                    <a:lstStyle/>
                    <a:p>
                      <a:pPr algn="r" fontAlgn="b"/>
                      <a:r>
                        <a:rPr lang="en-US" sz="1200" u="none" strike="noStrike">
                          <a:effectLst/>
                        </a:rPr>
                        <a:t>111210</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Female</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71</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NA</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12/26/22 0:32</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12/29/22 20:17</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12/31/22 12:10</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NA</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unassigned</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huffman</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alanine_aminotransferase_alt_u_l</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7360" marR="7360" marT="7360" marB="0" anchor="b"/>
                </a:tc>
                <a:extLst>
                  <a:ext uri="{0D108BD9-81ED-4DB2-BD59-A6C34878D82A}">
                    <a16:rowId xmlns:a16="http://schemas.microsoft.com/office/drawing/2014/main" val="331289375"/>
                  </a:ext>
                </a:extLst>
              </a:tr>
              <a:tr h="426607">
                <a:tc>
                  <a:txBody>
                    <a:bodyPr/>
                    <a:lstStyle/>
                    <a:p>
                      <a:pPr algn="r" fontAlgn="b"/>
                      <a:r>
                        <a:rPr lang="en-US" sz="1200" u="none" strike="noStrike">
                          <a:effectLst/>
                        </a:rPr>
                        <a:t>111210</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Female</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71</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NA</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12/26/22 0:32</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12/29/22 20:17</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12/31/22 12:10</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NA</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unassigned</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huffman</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albumin_refrigerated_serum_g_d_l</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4.2</a:t>
                      </a:r>
                      <a:endParaRPr lang="en-US" sz="1200" b="0" i="0" u="none" strike="noStrike">
                        <a:solidFill>
                          <a:srgbClr val="000000"/>
                        </a:solidFill>
                        <a:effectLst/>
                        <a:latin typeface="Calibri" panose="020F0502020204030204" pitchFamily="34" charset="0"/>
                      </a:endParaRPr>
                    </a:p>
                  </a:txBody>
                  <a:tcPr marL="7360" marR="7360" marT="7360" marB="0" anchor="b"/>
                </a:tc>
                <a:extLst>
                  <a:ext uri="{0D108BD9-81ED-4DB2-BD59-A6C34878D82A}">
                    <a16:rowId xmlns:a16="http://schemas.microsoft.com/office/drawing/2014/main" val="1323817369"/>
                  </a:ext>
                </a:extLst>
              </a:tr>
              <a:tr h="426607">
                <a:tc>
                  <a:txBody>
                    <a:bodyPr/>
                    <a:lstStyle/>
                    <a:p>
                      <a:pPr algn="r" fontAlgn="b"/>
                      <a:r>
                        <a:rPr lang="en-US" sz="1200" u="none" strike="noStrike">
                          <a:effectLst/>
                        </a:rPr>
                        <a:t>111210</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Female</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71</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NA</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12/26/22 0:32</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12/29/22 20:17</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12/31/22 12:10</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NA</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unassigned</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huffman</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alkaline_phosphatase_alp_iu_l</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82</a:t>
                      </a:r>
                      <a:endParaRPr lang="en-US" sz="1200" b="0" i="0" u="none" strike="noStrike">
                        <a:solidFill>
                          <a:srgbClr val="000000"/>
                        </a:solidFill>
                        <a:effectLst/>
                        <a:latin typeface="Calibri" panose="020F0502020204030204" pitchFamily="34" charset="0"/>
                      </a:endParaRPr>
                    </a:p>
                  </a:txBody>
                  <a:tcPr marL="7360" marR="7360" marT="7360" marB="0" anchor="b"/>
                </a:tc>
                <a:extLst>
                  <a:ext uri="{0D108BD9-81ED-4DB2-BD59-A6C34878D82A}">
                    <a16:rowId xmlns:a16="http://schemas.microsoft.com/office/drawing/2014/main" val="1612956500"/>
                  </a:ext>
                </a:extLst>
              </a:tr>
              <a:tr h="426607">
                <a:tc>
                  <a:txBody>
                    <a:bodyPr/>
                    <a:lstStyle/>
                    <a:p>
                      <a:pPr algn="r" fontAlgn="b"/>
                      <a:r>
                        <a:rPr lang="en-US" sz="1200" u="none" strike="noStrike">
                          <a:effectLst/>
                        </a:rPr>
                        <a:t>111210</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Female</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71</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NA</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12/26/22 0:32</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12/29/22 20:17</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12/31/22 12:10</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NA</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unassigned</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huffman</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dirty="0" err="1">
                          <a:effectLst/>
                        </a:rPr>
                        <a:t>aspartate_aminotransferase_ast_u_l</a:t>
                      </a:r>
                      <a:endParaRPr lang="en-US" sz="1200" b="0" i="0" u="none" strike="noStrike" dirty="0">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dirty="0">
                          <a:effectLst/>
                        </a:rPr>
                        <a:t>20</a:t>
                      </a:r>
                      <a:endParaRPr lang="en-US" sz="1200" b="0" i="0" u="none" strike="noStrike" dirty="0">
                        <a:solidFill>
                          <a:srgbClr val="000000"/>
                        </a:solidFill>
                        <a:effectLst/>
                        <a:latin typeface="Calibri" panose="020F0502020204030204" pitchFamily="34" charset="0"/>
                      </a:endParaRPr>
                    </a:p>
                  </a:txBody>
                  <a:tcPr marL="7360" marR="7360" marT="7360" marB="0" anchor="b"/>
                </a:tc>
                <a:extLst>
                  <a:ext uri="{0D108BD9-81ED-4DB2-BD59-A6C34878D82A}">
                    <a16:rowId xmlns:a16="http://schemas.microsoft.com/office/drawing/2014/main" val="1881049720"/>
                  </a:ext>
                </a:extLst>
              </a:tr>
            </a:tbl>
          </a:graphicData>
        </a:graphic>
      </p:graphicFrame>
    </p:spTree>
    <p:extLst>
      <p:ext uri="{BB962C8B-B14F-4D97-AF65-F5344CB8AC3E}">
        <p14:creationId xmlns:p14="http://schemas.microsoft.com/office/powerpoint/2010/main" val="20440673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BD019-AF6C-4E4A-9693-78707803C2BA}"/>
              </a:ext>
            </a:extLst>
          </p:cNvPr>
          <p:cNvGrpSpPr/>
          <p:nvPr/>
        </p:nvGrpSpPr>
        <p:grpSpPr>
          <a:xfrm>
            <a:off x="739591" y="1632854"/>
            <a:ext cx="9269828" cy="3706589"/>
            <a:chOff x="2080825" y="3162925"/>
            <a:chExt cx="8090002" cy="912434"/>
          </a:xfrm>
        </p:grpSpPr>
        <p:sp>
          <p:nvSpPr>
            <p:cNvPr id="5" name="Rectangle 4">
              <a:extLst>
                <a:ext uri="{FF2B5EF4-FFF2-40B4-BE49-F238E27FC236}">
                  <a16:creationId xmlns:a16="http://schemas.microsoft.com/office/drawing/2014/main" id="{DA68CC93-B427-D549-BE41-6F37DA873144}"/>
                </a:ext>
              </a:extLst>
            </p:cNvPr>
            <p:cNvSpPr/>
            <p:nvPr/>
          </p:nvSpPr>
          <p:spPr>
            <a:xfrm>
              <a:off x="2080825" y="3162925"/>
              <a:ext cx="8090002" cy="91243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B05E8A-0E9D-6746-80DA-3C32A131AB6F}"/>
                </a:ext>
              </a:extLst>
            </p:cNvPr>
            <p:cNvSpPr txBox="1"/>
            <p:nvPr/>
          </p:nvSpPr>
          <p:spPr>
            <a:xfrm>
              <a:off x="2080825" y="3235065"/>
              <a:ext cx="8090002" cy="765216"/>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theme_function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scale_function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facet_function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coordinate_function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a:solidFill>
                    <a:srgbClr val="92D050"/>
                  </a:solidFill>
                  <a:latin typeface="Consolas" panose="020B0609020204030204" pitchFamily="49" charset="0"/>
                  <a:ea typeface="Monaco" charset="0"/>
                  <a:cs typeface="Consolas" panose="020B0609020204030204" pitchFamily="49" charset="0"/>
                </a:rPr>
                <a:t>...</a:t>
              </a:r>
            </a:p>
          </p:txBody>
        </p:sp>
      </p:grpSp>
      <p:sp>
        <p:nvSpPr>
          <p:cNvPr id="9" name="TextBox 8">
            <a:extLst>
              <a:ext uri="{FF2B5EF4-FFF2-40B4-BE49-F238E27FC236}">
                <a16:creationId xmlns:a16="http://schemas.microsoft.com/office/drawing/2014/main" id="{1EF02AC4-CADE-6345-9259-A715D2B8C0B7}"/>
              </a:ext>
            </a:extLst>
          </p:cNvPr>
          <p:cNvSpPr txBox="1"/>
          <p:nvPr/>
        </p:nvSpPr>
        <p:spPr>
          <a:xfrm>
            <a:off x="10384975" y="2122711"/>
            <a:ext cx="1534886" cy="523220"/>
          </a:xfrm>
          <a:prstGeom prst="rect">
            <a:avLst/>
          </a:prstGeom>
          <a:noFill/>
        </p:spPr>
        <p:txBody>
          <a:bodyPr wrap="square" rtlCol="0">
            <a:spAutoFit/>
          </a:bodyPr>
          <a:lstStyle/>
          <a:p>
            <a:r>
              <a:rPr lang="en-US" sz="2800" dirty="0"/>
              <a:t>Required</a:t>
            </a:r>
          </a:p>
        </p:txBody>
      </p:sp>
      <p:sp>
        <p:nvSpPr>
          <p:cNvPr id="13" name="TextBox 12">
            <a:extLst>
              <a:ext uri="{FF2B5EF4-FFF2-40B4-BE49-F238E27FC236}">
                <a16:creationId xmlns:a16="http://schemas.microsoft.com/office/drawing/2014/main" id="{9B505D64-2609-4648-ADDB-39026DE9CF40}"/>
              </a:ext>
            </a:extLst>
          </p:cNvPr>
          <p:cNvSpPr txBox="1"/>
          <p:nvPr/>
        </p:nvSpPr>
        <p:spPr>
          <a:xfrm>
            <a:off x="10384975" y="3649082"/>
            <a:ext cx="1534886" cy="523220"/>
          </a:xfrm>
          <a:prstGeom prst="rect">
            <a:avLst/>
          </a:prstGeom>
          <a:noFill/>
        </p:spPr>
        <p:txBody>
          <a:bodyPr wrap="square" rtlCol="0">
            <a:spAutoFit/>
          </a:bodyPr>
          <a:lstStyle/>
          <a:p>
            <a:r>
              <a:rPr lang="en-US" sz="2800" dirty="0"/>
              <a:t>Optional</a:t>
            </a:r>
          </a:p>
        </p:txBody>
      </p:sp>
      <p:sp>
        <p:nvSpPr>
          <p:cNvPr id="16" name="Right Bracket 15">
            <a:extLst>
              <a:ext uri="{FF2B5EF4-FFF2-40B4-BE49-F238E27FC236}">
                <a16:creationId xmlns:a16="http://schemas.microsoft.com/office/drawing/2014/main" id="{E3A86563-9EC0-1047-9EC4-52022B7FD27C}"/>
              </a:ext>
            </a:extLst>
          </p:cNvPr>
          <p:cNvSpPr/>
          <p:nvPr/>
        </p:nvSpPr>
        <p:spPr>
          <a:xfrm>
            <a:off x="10009419" y="2955471"/>
            <a:ext cx="228599" cy="1910443"/>
          </a:xfrm>
          <a:prstGeom prst="rightBracket">
            <a:avLst/>
          </a:prstGeom>
          <a:ln w="9842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ket 16">
            <a:extLst>
              <a:ext uri="{FF2B5EF4-FFF2-40B4-BE49-F238E27FC236}">
                <a16:creationId xmlns:a16="http://schemas.microsoft.com/office/drawing/2014/main" id="{A1492CE5-FFC4-2244-A2A5-8AE4DE14E819}"/>
              </a:ext>
            </a:extLst>
          </p:cNvPr>
          <p:cNvSpPr/>
          <p:nvPr/>
        </p:nvSpPr>
        <p:spPr>
          <a:xfrm>
            <a:off x="10009419" y="1925909"/>
            <a:ext cx="220433" cy="923776"/>
          </a:xfrm>
          <a:prstGeom prst="rightBracket">
            <a:avLst/>
          </a:prstGeom>
          <a:ln w="9842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475529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Position adjustments</a:t>
            </a:r>
          </a:p>
          <a:p>
            <a:pPr algn="ctr"/>
            <a:r>
              <a:rPr lang="en-US" sz="3200" dirty="0"/>
              <a:t>How overlapping objects are arranged</a:t>
            </a:r>
          </a:p>
        </p:txBody>
      </p:sp>
      <p:pic>
        <p:nvPicPr>
          <p:cNvPr id="4" name="Picture 3">
            <a:extLst>
              <a:ext uri="{FF2B5EF4-FFF2-40B4-BE49-F238E27FC236}">
                <a16:creationId xmlns:a16="http://schemas.microsoft.com/office/drawing/2014/main" id="{47B98546-9968-7F4D-BDE5-5C9C573F6989}"/>
              </a:ext>
            </a:extLst>
          </p:cNvPr>
          <p:cNvPicPr>
            <a:picLocks noChangeAspect="1"/>
          </p:cNvPicPr>
          <p:nvPr/>
        </p:nvPicPr>
        <p:blipFill>
          <a:blip r:embed="rId3"/>
          <a:stretch>
            <a:fillRect/>
          </a:stretch>
        </p:blipFill>
        <p:spPr>
          <a:xfrm>
            <a:off x="1746250" y="1598652"/>
            <a:ext cx="8699500" cy="4584700"/>
          </a:xfrm>
          <a:prstGeom prst="rect">
            <a:avLst/>
          </a:prstGeom>
        </p:spPr>
      </p:pic>
    </p:spTree>
    <p:extLst>
      <p:ext uri="{BB962C8B-B14F-4D97-AF65-F5344CB8AC3E}">
        <p14:creationId xmlns:p14="http://schemas.microsoft.com/office/powerpoint/2010/main" val="13084559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6CA67E-F16D-0643-A162-369863999FCE}"/>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Themes</a:t>
            </a:r>
          </a:p>
          <a:p>
            <a:pPr algn="ctr"/>
            <a:r>
              <a:rPr lang="en-US" sz="3200" dirty="0"/>
              <a:t>Visual appearance of non-data elements</a:t>
            </a:r>
          </a:p>
        </p:txBody>
      </p:sp>
    </p:spTree>
    <p:extLst>
      <p:ext uri="{BB962C8B-B14F-4D97-AF65-F5344CB8AC3E}">
        <p14:creationId xmlns:p14="http://schemas.microsoft.com/office/powerpoint/2010/main" val="2718288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1D5BDD-F60B-BD47-A451-9B961100EFD6}"/>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Scales</a:t>
            </a:r>
          </a:p>
          <a:p>
            <a:pPr algn="ctr"/>
            <a:r>
              <a:rPr lang="en-US" sz="3200" dirty="0"/>
              <a:t>Customize color scales and other mappings</a:t>
            </a:r>
          </a:p>
        </p:txBody>
      </p:sp>
    </p:spTree>
    <p:extLst>
      <p:ext uri="{BB962C8B-B14F-4D97-AF65-F5344CB8AC3E}">
        <p14:creationId xmlns:p14="http://schemas.microsoft.com/office/powerpoint/2010/main" val="2764269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D50349-51B2-9749-9A39-D89636D9E91D}"/>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Coordinate systems</a:t>
            </a:r>
          </a:p>
        </p:txBody>
      </p:sp>
    </p:spTree>
    <p:extLst>
      <p:ext uri="{BB962C8B-B14F-4D97-AF65-F5344CB8AC3E}">
        <p14:creationId xmlns:p14="http://schemas.microsoft.com/office/powerpoint/2010/main" val="6073014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0BB1E1-DE1C-784F-9C6C-539FBA270BD2}"/>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Titles and captions</a:t>
            </a:r>
          </a:p>
        </p:txBody>
      </p:sp>
    </p:spTree>
    <p:extLst>
      <p:ext uri="{BB962C8B-B14F-4D97-AF65-F5344CB8AC3E}">
        <p14:creationId xmlns:p14="http://schemas.microsoft.com/office/powerpoint/2010/main" val="20392787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AF846-832D-C945-BE26-95C2AB01A2E2}"/>
              </a:ext>
            </a:extLst>
          </p:cNvPr>
          <p:cNvSpPr>
            <a:spLocks noGrp="1"/>
          </p:cNvSpPr>
          <p:nvPr>
            <p:ph type="title"/>
          </p:nvPr>
        </p:nvSpPr>
        <p:spPr/>
        <p:txBody>
          <a:bodyPr/>
          <a:lstStyle/>
          <a:p>
            <a:r>
              <a:rPr lang="en-US" dirty="0"/>
              <a:t>Manually saving plots</a:t>
            </a:r>
          </a:p>
        </p:txBody>
      </p:sp>
      <p:pic>
        <p:nvPicPr>
          <p:cNvPr id="11" name="Picture 10">
            <a:extLst>
              <a:ext uri="{FF2B5EF4-FFF2-40B4-BE49-F238E27FC236}">
                <a16:creationId xmlns:a16="http://schemas.microsoft.com/office/drawing/2014/main" id="{8274914E-4129-4546-AE0B-3AAB15A71898}"/>
              </a:ext>
            </a:extLst>
          </p:cNvPr>
          <p:cNvPicPr>
            <a:picLocks noChangeAspect="1"/>
          </p:cNvPicPr>
          <p:nvPr/>
        </p:nvPicPr>
        <p:blipFill>
          <a:blip r:embed="rId3"/>
          <a:stretch>
            <a:fillRect/>
          </a:stretch>
        </p:blipFill>
        <p:spPr>
          <a:xfrm>
            <a:off x="1803155" y="1766791"/>
            <a:ext cx="8585690" cy="5091209"/>
          </a:xfrm>
          <a:prstGeom prst="rect">
            <a:avLst/>
          </a:prstGeom>
        </p:spPr>
      </p:pic>
      <p:grpSp>
        <p:nvGrpSpPr>
          <p:cNvPr id="13" name="Group 12">
            <a:extLst>
              <a:ext uri="{FF2B5EF4-FFF2-40B4-BE49-F238E27FC236}">
                <a16:creationId xmlns:a16="http://schemas.microsoft.com/office/drawing/2014/main" id="{4B9D08A5-EB4E-4944-B75C-F940F269E9CF}"/>
              </a:ext>
            </a:extLst>
          </p:cNvPr>
          <p:cNvGrpSpPr/>
          <p:nvPr/>
        </p:nvGrpSpPr>
        <p:grpSpPr>
          <a:xfrm>
            <a:off x="7422948" y="2192929"/>
            <a:ext cx="3321252" cy="1508105"/>
            <a:chOff x="896764" y="1601320"/>
            <a:chExt cx="2365216" cy="1508105"/>
          </a:xfrm>
        </p:grpSpPr>
        <p:sp>
          <p:nvSpPr>
            <p:cNvPr id="14" name="Rounded Rectangular Callout 13">
              <a:extLst>
                <a:ext uri="{FF2B5EF4-FFF2-40B4-BE49-F238E27FC236}">
                  <a16:creationId xmlns:a16="http://schemas.microsoft.com/office/drawing/2014/main" id="{A26A9206-5427-DB4B-9C29-B5D321D23610}"/>
                </a:ext>
              </a:extLst>
            </p:cNvPr>
            <p:cNvSpPr/>
            <p:nvPr/>
          </p:nvSpPr>
          <p:spPr>
            <a:xfrm>
              <a:off x="896764" y="1732048"/>
              <a:ext cx="2365216" cy="1246648"/>
            </a:xfrm>
            <a:prstGeom prst="wedgeRoundRectCallout">
              <a:avLst>
                <a:gd name="adj1" fmla="val -42109"/>
                <a:gd name="adj2" fmla="val 11138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1EC5BBA-899D-5D45-BB44-9531E03A702A}"/>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b="1" dirty="0">
                  <a:solidFill>
                    <a:schemeClr val="bg1"/>
                  </a:solidFill>
                </a:rPr>
                <a:t>Plots</a:t>
              </a:r>
              <a:r>
                <a:rPr lang="en-US" sz="2800" dirty="0">
                  <a:solidFill>
                    <a:schemeClr val="bg1"/>
                  </a:solidFill>
                </a:rPr>
                <a:t> &gt; </a:t>
              </a:r>
              <a:r>
                <a:rPr lang="en-US" sz="2800" b="1" dirty="0">
                  <a:solidFill>
                    <a:schemeClr val="bg1"/>
                  </a:solidFill>
                </a:rPr>
                <a:t>Export</a:t>
              </a:r>
              <a:r>
                <a:rPr lang="en-US" sz="2800" dirty="0">
                  <a:solidFill>
                    <a:schemeClr val="bg1"/>
                  </a:solidFill>
                </a:rPr>
                <a:t> &gt; </a:t>
              </a:r>
              <a:r>
                <a:rPr lang="en-US" sz="2800" b="1" dirty="0">
                  <a:solidFill>
                    <a:schemeClr val="bg1"/>
                  </a:solidFill>
                </a:rPr>
                <a:t>Save as Image</a:t>
              </a:r>
              <a:r>
                <a:rPr lang="en-US" sz="2800" dirty="0">
                  <a:solidFill>
                    <a:schemeClr val="bg1"/>
                  </a:solidFill>
                </a:rPr>
                <a:t>…</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6" name="Group 15">
            <a:extLst>
              <a:ext uri="{FF2B5EF4-FFF2-40B4-BE49-F238E27FC236}">
                <a16:creationId xmlns:a16="http://schemas.microsoft.com/office/drawing/2014/main" id="{D473FB38-3BF3-6947-9F01-E0060618E8A5}"/>
              </a:ext>
            </a:extLst>
          </p:cNvPr>
          <p:cNvGrpSpPr/>
          <p:nvPr/>
        </p:nvGrpSpPr>
        <p:grpSpPr>
          <a:xfrm>
            <a:off x="427788" y="4312395"/>
            <a:ext cx="3321252" cy="1508105"/>
            <a:chOff x="896764" y="1601320"/>
            <a:chExt cx="2365216" cy="1508105"/>
          </a:xfrm>
        </p:grpSpPr>
        <p:sp>
          <p:nvSpPr>
            <p:cNvPr id="17" name="Rounded Rectangular Callout 16">
              <a:extLst>
                <a:ext uri="{FF2B5EF4-FFF2-40B4-BE49-F238E27FC236}">
                  <a16:creationId xmlns:a16="http://schemas.microsoft.com/office/drawing/2014/main" id="{8F229504-674D-1645-8140-46A48828615B}"/>
                </a:ext>
              </a:extLst>
            </p:cNvPr>
            <p:cNvSpPr/>
            <p:nvPr/>
          </p:nvSpPr>
          <p:spPr>
            <a:xfrm>
              <a:off x="896764" y="1732048"/>
              <a:ext cx="2365216" cy="1246648"/>
            </a:xfrm>
            <a:prstGeom prst="wedgeRoundRectCallout">
              <a:avLst>
                <a:gd name="adj1" fmla="val 45075"/>
                <a:gd name="adj2" fmla="val -10743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68B13BA-7B34-B047-93CB-D0EB4A138B5F}"/>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Right Click &gt; </a:t>
              </a:r>
            </a:p>
            <a:p>
              <a:pPr algn="ctr"/>
              <a:r>
                <a:rPr lang="en-US" sz="2800" b="1" dirty="0">
                  <a:solidFill>
                    <a:schemeClr val="bg1"/>
                  </a:solidFill>
                </a:rPr>
                <a:t>Save Image As…</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Tree>
    <p:extLst>
      <p:ext uri="{BB962C8B-B14F-4D97-AF65-F5344CB8AC3E}">
        <p14:creationId xmlns:p14="http://schemas.microsoft.com/office/powerpoint/2010/main" val="297301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32633-1737-2FC0-C420-1385D191C67E}"/>
              </a:ext>
            </a:extLst>
          </p:cNvPr>
          <p:cNvSpPr>
            <a:spLocks noGrp="1"/>
          </p:cNvSpPr>
          <p:nvPr>
            <p:ph type="title"/>
          </p:nvPr>
        </p:nvSpPr>
        <p:spPr/>
        <p:txBody>
          <a:bodyPr/>
          <a:lstStyle/>
          <a:p>
            <a:r>
              <a:rPr lang="en-US" dirty="0" err="1"/>
              <a:t>ggsave</a:t>
            </a:r>
            <a:r>
              <a:rPr lang="en-US" dirty="0"/>
              <a:t>( ) is the most comprehensive method to save plots</a:t>
            </a:r>
          </a:p>
        </p:txBody>
      </p:sp>
      <p:grpSp>
        <p:nvGrpSpPr>
          <p:cNvPr id="3" name="Group 2">
            <a:extLst>
              <a:ext uri="{FF2B5EF4-FFF2-40B4-BE49-F238E27FC236}">
                <a16:creationId xmlns:a16="http://schemas.microsoft.com/office/drawing/2014/main" id="{51140AB5-C8DA-157E-99E6-E2693DAE818B}"/>
              </a:ext>
            </a:extLst>
          </p:cNvPr>
          <p:cNvGrpSpPr/>
          <p:nvPr/>
        </p:nvGrpSpPr>
        <p:grpSpPr>
          <a:xfrm>
            <a:off x="2567725" y="2319924"/>
            <a:ext cx="7056550" cy="4423776"/>
            <a:chOff x="2080825" y="3162925"/>
            <a:chExt cx="8090002" cy="977355"/>
          </a:xfrm>
        </p:grpSpPr>
        <p:sp>
          <p:nvSpPr>
            <p:cNvPr id="4" name="Rectangle 3">
              <a:extLst>
                <a:ext uri="{FF2B5EF4-FFF2-40B4-BE49-F238E27FC236}">
                  <a16:creationId xmlns:a16="http://schemas.microsoft.com/office/drawing/2014/main" id="{BFF3B8C0-0EB4-AEEA-484E-01FB405D7534}"/>
                </a:ext>
              </a:extLst>
            </p:cNvPr>
            <p:cNvSpPr/>
            <p:nvPr/>
          </p:nvSpPr>
          <p:spPr>
            <a:xfrm>
              <a:off x="2080825" y="3162925"/>
              <a:ext cx="8090002" cy="91243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6BD658F-60D4-85FF-3848-B985E168641E}"/>
                </a:ext>
              </a:extLst>
            </p:cNvPr>
            <p:cNvSpPr txBox="1"/>
            <p:nvPr/>
          </p:nvSpPr>
          <p:spPr>
            <a:xfrm>
              <a:off x="2080825" y="3162925"/>
              <a:ext cx="8090002" cy="977355"/>
            </a:xfrm>
            <a:prstGeom prst="rect">
              <a:avLst/>
            </a:prstGeom>
            <a:noFill/>
          </p:spPr>
          <p:txBody>
            <a:bodyPr wrap="square" rtlCol="0">
              <a:spAutoFit/>
            </a:bodyPr>
            <a:lstStyle/>
            <a:p>
              <a:r>
                <a:rPr lang="en-US" sz="2800" dirty="0" err="1">
                  <a:solidFill>
                    <a:srgbClr val="4758AB"/>
                  </a:solidFill>
                  <a:effectLst/>
                </a:rPr>
                <a:t>ggsave</a:t>
              </a:r>
              <a:r>
                <a:rPr lang="en-US" sz="2800" dirty="0">
                  <a:solidFill>
                    <a:srgbClr val="5E5E5E"/>
                  </a:solidFill>
                  <a:effectLst/>
                </a:rPr>
                <a:t>(</a:t>
              </a:r>
              <a:r>
                <a:rPr lang="en-US" sz="2800" dirty="0">
                  <a:solidFill>
                    <a:srgbClr val="111111"/>
                  </a:solidFill>
                  <a:effectLst/>
                </a:rPr>
                <a:t>filename</a:t>
              </a:r>
              <a:r>
                <a:rPr lang="en-US" sz="2800" dirty="0">
                  <a:effectLst/>
                </a:rPr>
                <a:t>,</a:t>
              </a:r>
              <a:r>
                <a:rPr lang="en-US" sz="2800" dirty="0"/>
                <a:t> </a:t>
              </a:r>
            </a:p>
            <a:p>
              <a:r>
                <a:rPr lang="en-US" sz="2800" dirty="0">
                  <a:effectLst/>
                </a:rPr>
                <a:t>	  plot </a:t>
              </a:r>
              <a:r>
                <a:rPr lang="en-US" sz="2800" dirty="0">
                  <a:solidFill>
                    <a:srgbClr val="5E5E5E"/>
                  </a:solidFill>
                  <a:effectLst/>
                </a:rPr>
                <a:t>=</a:t>
              </a:r>
              <a:r>
                <a:rPr lang="en-US" sz="2800" dirty="0">
                  <a:effectLst/>
                </a:rPr>
                <a:t> </a:t>
              </a:r>
              <a:r>
                <a:rPr lang="en-US" sz="2800" dirty="0">
                  <a:solidFill>
                    <a:srgbClr val="4758AB"/>
                  </a:solidFill>
                  <a:effectLst/>
                  <a:hlinkClick r:id="rId2"/>
                </a:rPr>
                <a:t>last_plot</a:t>
              </a:r>
              <a:r>
                <a:rPr lang="en-US" sz="2800" dirty="0">
                  <a:solidFill>
                    <a:srgbClr val="5E5E5E"/>
                  </a:solidFill>
                  <a:effectLst/>
                </a:rPr>
                <a:t>()</a:t>
              </a:r>
              <a:r>
                <a:rPr lang="en-US" sz="2800" dirty="0">
                  <a:effectLst/>
                </a:rPr>
                <a:t>,</a:t>
              </a:r>
              <a:r>
                <a:rPr lang="en-US" sz="2800" dirty="0"/>
                <a:t> </a:t>
              </a:r>
            </a:p>
            <a:p>
              <a:r>
                <a:rPr lang="en-US" sz="2800" dirty="0">
                  <a:effectLst/>
                </a:rPr>
                <a:t>	  device </a:t>
              </a:r>
              <a:r>
                <a:rPr lang="en-US" sz="2800" dirty="0">
                  <a:solidFill>
                    <a:srgbClr val="5E5E5E"/>
                  </a:solidFill>
                  <a:effectLst/>
                </a:rPr>
                <a:t>=</a:t>
              </a:r>
              <a:r>
                <a:rPr lang="en-US" sz="2800" dirty="0">
                  <a:effectLst/>
                </a:rPr>
                <a:t> </a:t>
              </a:r>
              <a:r>
                <a:rPr lang="en-US" sz="2800" dirty="0">
                  <a:solidFill>
                    <a:srgbClr val="8F5902"/>
                  </a:solidFill>
                  <a:effectLst/>
                </a:rPr>
                <a:t>NULL</a:t>
              </a:r>
              <a:r>
                <a:rPr lang="en-US" sz="2800" dirty="0">
                  <a:effectLst/>
                </a:rPr>
                <a:t>,</a:t>
              </a:r>
              <a:r>
                <a:rPr lang="en-US" sz="2800" dirty="0"/>
                <a:t> </a:t>
              </a:r>
            </a:p>
            <a:p>
              <a:r>
                <a:rPr lang="en-US" sz="2800" dirty="0">
                  <a:effectLst/>
                </a:rPr>
                <a:t>	  path </a:t>
              </a:r>
              <a:r>
                <a:rPr lang="en-US" sz="2800" dirty="0">
                  <a:solidFill>
                    <a:srgbClr val="5E5E5E"/>
                  </a:solidFill>
                  <a:effectLst/>
                </a:rPr>
                <a:t>=</a:t>
              </a:r>
              <a:r>
                <a:rPr lang="en-US" sz="2800" dirty="0">
                  <a:effectLst/>
                </a:rPr>
                <a:t> </a:t>
              </a:r>
              <a:r>
                <a:rPr lang="en-US" sz="2800" dirty="0">
                  <a:solidFill>
                    <a:srgbClr val="8F5902"/>
                  </a:solidFill>
                  <a:effectLst/>
                </a:rPr>
                <a:t>NULL</a:t>
              </a:r>
              <a:r>
                <a:rPr lang="en-US" sz="2800" dirty="0">
                  <a:effectLst/>
                </a:rPr>
                <a:t>,</a:t>
              </a:r>
              <a:r>
                <a:rPr lang="en-US" sz="2800" dirty="0"/>
                <a:t> </a:t>
              </a:r>
            </a:p>
            <a:p>
              <a:r>
                <a:rPr lang="en-US" sz="2800" dirty="0">
                  <a:effectLst/>
                </a:rPr>
                <a:t>	</a:t>
              </a:r>
              <a:r>
                <a:rPr lang="en-US" sz="2800" dirty="0"/>
                <a:t>  </a:t>
              </a:r>
              <a:r>
                <a:rPr lang="en-US" sz="2800" dirty="0">
                  <a:effectLst/>
                </a:rPr>
                <a:t>scale </a:t>
              </a:r>
              <a:r>
                <a:rPr lang="en-US" sz="2800" dirty="0">
                  <a:solidFill>
                    <a:srgbClr val="5E5E5E"/>
                  </a:solidFill>
                  <a:effectLst/>
                </a:rPr>
                <a:t>=</a:t>
              </a:r>
              <a:r>
                <a:rPr lang="en-US" sz="2800" dirty="0">
                  <a:effectLst/>
                </a:rPr>
                <a:t> </a:t>
              </a:r>
              <a:r>
                <a:rPr lang="en-US" sz="2800" dirty="0">
                  <a:solidFill>
                    <a:srgbClr val="AD0000"/>
                  </a:solidFill>
                  <a:effectLst/>
                </a:rPr>
                <a:t>1</a:t>
              </a:r>
              <a:r>
                <a:rPr lang="en-US" sz="2800" dirty="0">
                  <a:effectLst/>
                </a:rPr>
                <a:t>,</a:t>
              </a:r>
              <a:r>
                <a:rPr lang="en-US" sz="2800" dirty="0"/>
                <a:t> </a:t>
              </a:r>
            </a:p>
            <a:p>
              <a:r>
                <a:rPr lang="en-US" sz="2800" dirty="0">
                  <a:effectLst/>
                </a:rPr>
                <a:t>	</a:t>
              </a:r>
              <a:r>
                <a:rPr lang="en-US" sz="2800" dirty="0"/>
                <a:t>  </a:t>
              </a:r>
              <a:r>
                <a:rPr lang="en-US" sz="2800" dirty="0">
                  <a:effectLst/>
                </a:rPr>
                <a:t>width </a:t>
              </a:r>
              <a:r>
                <a:rPr lang="en-US" sz="2800" dirty="0">
                  <a:solidFill>
                    <a:srgbClr val="5E5E5E"/>
                  </a:solidFill>
                  <a:effectLst/>
                </a:rPr>
                <a:t>=</a:t>
              </a:r>
              <a:r>
                <a:rPr lang="en-US" sz="2800" dirty="0">
                  <a:effectLst/>
                </a:rPr>
                <a:t> </a:t>
              </a:r>
              <a:r>
                <a:rPr lang="en-US" sz="2800" dirty="0">
                  <a:solidFill>
                    <a:srgbClr val="8F5902"/>
                  </a:solidFill>
                  <a:effectLst/>
                </a:rPr>
                <a:t>NA</a:t>
              </a:r>
              <a:r>
                <a:rPr lang="en-US" sz="2800" dirty="0">
                  <a:effectLst/>
                </a:rPr>
                <a:t>,</a:t>
              </a:r>
              <a:r>
                <a:rPr lang="en-US" sz="2800" dirty="0"/>
                <a:t> </a:t>
              </a:r>
            </a:p>
            <a:p>
              <a:r>
                <a:rPr lang="en-US" sz="2800" dirty="0">
                  <a:effectLst/>
                </a:rPr>
                <a:t>	  height </a:t>
              </a:r>
              <a:r>
                <a:rPr lang="en-US" sz="2800" dirty="0">
                  <a:solidFill>
                    <a:srgbClr val="5E5E5E"/>
                  </a:solidFill>
                  <a:effectLst/>
                </a:rPr>
                <a:t>=</a:t>
              </a:r>
              <a:r>
                <a:rPr lang="en-US" sz="2800" dirty="0">
                  <a:effectLst/>
                </a:rPr>
                <a:t> </a:t>
              </a:r>
              <a:r>
                <a:rPr lang="en-US" sz="2800" dirty="0">
                  <a:solidFill>
                    <a:srgbClr val="8F5902"/>
                  </a:solidFill>
                  <a:effectLst/>
                </a:rPr>
                <a:t>NA</a:t>
              </a:r>
              <a:r>
                <a:rPr lang="en-US" sz="2800" dirty="0">
                  <a:effectLst/>
                </a:rPr>
                <a:t>,</a:t>
              </a:r>
              <a:r>
                <a:rPr lang="en-US" sz="2800" dirty="0"/>
                <a:t> </a:t>
              </a:r>
            </a:p>
            <a:p>
              <a:r>
                <a:rPr lang="en-US" sz="2800" dirty="0">
                  <a:effectLst/>
                </a:rPr>
                <a:t>	  units </a:t>
              </a:r>
              <a:r>
                <a:rPr lang="en-US" sz="2800" dirty="0">
                  <a:solidFill>
                    <a:srgbClr val="5E5E5E"/>
                  </a:solidFill>
                  <a:effectLst/>
                </a:rPr>
                <a:t>=</a:t>
              </a:r>
              <a:r>
                <a:rPr lang="en-US" sz="2800" dirty="0">
                  <a:effectLst/>
                </a:rPr>
                <a:t> </a:t>
              </a:r>
              <a:r>
                <a:rPr lang="en-US" sz="2800" dirty="0">
                  <a:solidFill>
                    <a:srgbClr val="4758AB"/>
                  </a:solidFill>
                  <a:effectLst/>
                  <a:hlinkClick r:id="rId3"/>
                </a:rPr>
                <a:t>c</a:t>
              </a:r>
              <a:r>
                <a:rPr lang="en-US" sz="2800" dirty="0">
                  <a:solidFill>
                    <a:srgbClr val="5E5E5E"/>
                  </a:solidFill>
                  <a:effectLst/>
                </a:rPr>
                <a:t>(</a:t>
              </a:r>
              <a:r>
                <a:rPr lang="en-US" sz="2800" dirty="0">
                  <a:solidFill>
                    <a:srgbClr val="20794D"/>
                  </a:solidFill>
                  <a:effectLst/>
                </a:rPr>
                <a:t>"in"</a:t>
              </a:r>
              <a:r>
                <a:rPr lang="en-US" sz="2800" dirty="0">
                  <a:effectLst/>
                </a:rPr>
                <a:t>, </a:t>
              </a:r>
              <a:r>
                <a:rPr lang="en-US" sz="2800" dirty="0">
                  <a:solidFill>
                    <a:srgbClr val="20794D"/>
                  </a:solidFill>
                  <a:effectLst/>
                </a:rPr>
                <a:t>"cm"</a:t>
              </a:r>
              <a:r>
                <a:rPr lang="en-US" sz="2800" dirty="0">
                  <a:effectLst/>
                </a:rPr>
                <a:t>, </a:t>
              </a:r>
              <a:r>
                <a:rPr lang="en-US" sz="2800" dirty="0">
                  <a:solidFill>
                    <a:srgbClr val="20794D"/>
                  </a:solidFill>
                  <a:effectLst/>
                </a:rPr>
                <a:t>"mm"</a:t>
              </a:r>
              <a:r>
                <a:rPr lang="en-US" sz="2800" dirty="0">
                  <a:effectLst/>
                </a:rPr>
                <a:t>, </a:t>
              </a:r>
              <a:r>
                <a:rPr lang="en-US" sz="2800" dirty="0">
                  <a:solidFill>
                    <a:srgbClr val="20794D"/>
                  </a:solidFill>
                  <a:effectLst/>
                </a:rPr>
                <a:t>"</a:t>
              </a:r>
              <a:r>
                <a:rPr lang="en-US" sz="2800" dirty="0" err="1">
                  <a:solidFill>
                    <a:srgbClr val="20794D"/>
                  </a:solidFill>
                  <a:effectLst/>
                </a:rPr>
                <a:t>px</a:t>
              </a:r>
              <a:r>
                <a:rPr lang="en-US" sz="2800" dirty="0">
                  <a:solidFill>
                    <a:srgbClr val="20794D"/>
                  </a:solidFill>
                  <a:effectLst/>
                </a:rPr>
                <a:t>"</a:t>
              </a:r>
              <a:r>
                <a:rPr lang="en-US" sz="2800" dirty="0">
                  <a:solidFill>
                    <a:srgbClr val="5E5E5E"/>
                  </a:solidFill>
                  <a:effectLst/>
                </a:rPr>
                <a:t>)</a:t>
              </a:r>
              <a:r>
                <a:rPr lang="en-US" sz="2800" dirty="0">
                  <a:effectLst/>
                </a:rPr>
                <a:t>,</a:t>
              </a:r>
              <a:r>
                <a:rPr lang="en-US" sz="2800" dirty="0"/>
                <a:t> </a:t>
              </a:r>
            </a:p>
            <a:p>
              <a:r>
                <a:rPr lang="en-US" sz="2800" dirty="0">
                  <a:effectLst/>
                </a:rPr>
                <a:t>	  dpi </a:t>
              </a:r>
              <a:r>
                <a:rPr lang="en-US" sz="2800" dirty="0">
                  <a:solidFill>
                    <a:srgbClr val="5E5E5E"/>
                  </a:solidFill>
                  <a:effectLst/>
                </a:rPr>
                <a:t>=</a:t>
              </a:r>
              <a:r>
                <a:rPr lang="en-US" sz="2800" dirty="0">
                  <a:effectLst/>
                </a:rPr>
                <a:t> </a:t>
              </a:r>
              <a:r>
                <a:rPr lang="en-US" sz="2800" dirty="0">
                  <a:solidFill>
                    <a:srgbClr val="AD0000"/>
                  </a:solidFill>
                  <a:effectLst/>
                </a:rPr>
                <a:t>300</a:t>
              </a:r>
              <a:r>
                <a:rPr lang="en-US" sz="2800" dirty="0">
                  <a:effectLst/>
                </a:rPr>
                <a:t>, </a:t>
              </a:r>
              <a:r>
                <a:rPr lang="en-US" sz="2800" dirty="0">
                  <a:solidFill>
                    <a:srgbClr val="111111"/>
                  </a:solidFill>
                  <a:effectLst/>
                </a:rPr>
                <a:t>...</a:t>
              </a:r>
              <a:r>
                <a:rPr lang="en-US" sz="2800" dirty="0"/>
                <a:t> </a:t>
              </a:r>
              <a:r>
                <a:rPr lang="en-US" sz="2800" dirty="0">
                  <a:solidFill>
                    <a:srgbClr val="5E5E5E"/>
                  </a:solidFill>
                  <a:effectLst/>
                </a:rPr>
                <a:t>)</a:t>
              </a:r>
              <a:endParaRPr lang="en-US" sz="2800" dirty="0">
                <a:solidFill>
                  <a:srgbClr val="92D050"/>
                </a:solidFill>
                <a:latin typeface="Consolas" panose="020B0609020204030204" pitchFamily="49" charset="0"/>
                <a:ea typeface="Monaco" charset="0"/>
                <a:cs typeface="Consolas" panose="020B0609020204030204" pitchFamily="49" charset="0"/>
              </a:endParaRPr>
            </a:p>
          </p:txBody>
        </p:sp>
      </p:grpSp>
    </p:spTree>
    <p:extLst>
      <p:ext uri="{BB962C8B-B14F-4D97-AF65-F5344CB8AC3E}">
        <p14:creationId xmlns:p14="http://schemas.microsoft.com/office/powerpoint/2010/main" val="10599092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905F45-D591-DF42-A0F1-0A3E13943978}"/>
              </a:ext>
            </a:extLst>
          </p:cNvPr>
          <p:cNvPicPr>
            <a:picLocks noChangeAspect="1"/>
          </p:cNvPicPr>
          <p:nvPr/>
        </p:nvPicPr>
        <p:blipFill>
          <a:blip r:embed="rId3"/>
          <a:stretch>
            <a:fillRect/>
          </a:stretch>
        </p:blipFill>
        <p:spPr>
          <a:xfrm>
            <a:off x="1103444" y="1569350"/>
            <a:ext cx="9985108" cy="6274689"/>
          </a:xfrm>
          <a:prstGeom prst="rect">
            <a:avLst/>
          </a:prstGeom>
        </p:spPr>
      </p:pic>
      <p:sp>
        <p:nvSpPr>
          <p:cNvPr id="3" name="Rectangle 2"/>
          <p:cNvSpPr/>
          <p:nvPr/>
        </p:nvSpPr>
        <p:spPr>
          <a:xfrm>
            <a:off x="1103445" y="1569350"/>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436074C-73AF-4D4F-A5F5-522AFFF73AB9}"/>
              </a:ext>
            </a:extLst>
          </p:cNvPr>
          <p:cNvSpPr txBox="1"/>
          <p:nvPr/>
        </p:nvSpPr>
        <p:spPr>
          <a:xfrm>
            <a:off x="1103444" y="468359"/>
            <a:ext cx="9985108" cy="1200329"/>
          </a:xfrm>
          <a:prstGeom prst="rect">
            <a:avLst/>
          </a:prstGeom>
          <a:noFill/>
        </p:spPr>
        <p:txBody>
          <a:bodyPr wrap="square" rtlCol="0">
            <a:spAutoFit/>
          </a:bodyPr>
          <a:lstStyle/>
          <a:p>
            <a:pPr algn="ctr"/>
            <a:r>
              <a:rPr lang="en-US" sz="3600" dirty="0">
                <a:hlinkClick r:id="rId4"/>
              </a:rPr>
              <a:t>https://r4ds.had.co.nz/</a:t>
            </a:r>
            <a:endParaRPr lang="en-US" sz="3600" dirty="0"/>
          </a:p>
          <a:p>
            <a:pPr algn="ctr"/>
            <a:endParaRPr lang="en-US" sz="3600" dirty="0"/>
          </a:p>
        </p:txBody>
      </p:sp>
      <p:pic>
        <p:nvPicPr>
          <p:cNvPr id="7" name="Picture 6">
            <a:extLst>
              <a:ext uri="{FF2B5EF4-FFF2-40B4-BE49-F238E27FC236}">
                <a16:creationId xmlns:a16="http://schemas.microsoft.com/office/drawing/2014/main" id="{14DC55D9-F74C-9F43-983E-65E082712B74}"/>
              </a:ext>
            </a:extLst>
          </p:cNvPr>
          <p:cNvPicPr>
            <a:picLocks noChangeAspect="1"/>
          </p:cNvPicPr>
          <p:nvPr/>
        </p:nvPicPr>
        <p:blipFill>
          <a:blip r:embed="rId5"/>
          <a:stretch>
            <a:fillRect/>
          </a:stretch>
        </p:blipFill>
        <p:spPr>
          <a:xfrm>
            <a:off x="8671892" y="2400300"/>
            <a:ext cx="800099" cy="184638"/>
          </a:xfrm>
          <a:prstGeom prst="rect">
            <a:avLst/>
          </a:prstGeom>
        </p:spPr>
      </p:pic>
    </p:spTree>
    <p:extLst>
      <p:ext uri="{BB962C8B-B14F-4D97-AF65-F5344CB8AC3E}">
        <p14:creationId xmlns:p14="http://schemas.microsoft.com/office/powerpoint/2010/main" val="22545028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E4C265-B11B-7D49-8685-87B5CB5074CB}"/>
              </a:ext>
            </a:extLst>
          </p:cNvPr>
          <p:cNvPicPr>
            <a:picLocks noChangeAspect="1"/>
          </p:cNvPicPr>
          <p:nvPr/>
        </p:nvPicPr>
        <p:blipFill>
          <a:blip r:embed="rId3"/>
          <a:stretch>
            <a:fillRect/>
          </a:stretch>
        </p:blipFill>
        <p:spPr>
          <a:xfrm>
            <a:off x="1103444" y="1569350"/>
            <a:ext cx="9985108" cy="6559347"/>
          </a:xfrm>
          <a:prstGeom prst="rect">
            <a:avLst/>
          </a:prstGeom>
        </p:spPr>
      </p:pic>
      <p:sp>
        <p:nvSpPr>
          <p:cNvPr id="3" name="Rectangle 2"/>
          <p:cNvSpPr/>
          <p:nvPr/>
        </p:nvSpPr>
        <p:spPr>
          <a:xfrm>
            <a:off x="1103445" y="1569350"/>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436074C-73AF-4D4F-A5F5-522AFFF73AB9}"/>
              </a:ext>
            </a:extLst>
          </p:cNvPr>
          <p:cNvSpPr txBox="1"/>
          <p:nvPr/>
        </p:nvSpPr>
        <p:spPr>
          <a:xfrm>
            <a:off x="1103444" y="468359"/>
            <a:ext cx="9985108" cy="1200329"/>
          </a:xfrm>
          <a:prstGeom prst="rect">
            <a:avLst/>
          </a:prstGeom>
          <a:noFill/>
        </p:spPr>
        <p:txBody>
          <a:bodyPr wrap="square" rtlCol="0">
            <a:spAutoFit/>
          </a:bodyPr>
          <a:lstStyle/>
          <a:p>
            <a:pPr algn="ctr"/>
            <a:r>
              <a:rPr lang="en-US" sz="3600" dirty="0">
                <a:hlinkClick r:id="rId4"/>
              </a:rPr>
              <a:t>https://www.rstudio.com/resources/cheatsheets/</a:t>
            </a:r>
            <a:endParaRPr lang="en-US" sz="3600" dirty="0"/>
          </a:p>
          <a:p>
            <a:pPr algn="ctr"/>
            <a:endParaRPr lang="en-US" sz="3600" dirty="0"/>
          </a:p>
        </p:txBody>
      </p:sp>
    </p:spTree>
    <p:extLst>
      <p:ext uri="{BB962C8B-B14F-4D97-AF65-F5344CB8AC3E}">
        <p14:creationId xmlns:p14="http://schemas.microsoft.com/office/powerpoint/2010/main" val="2531371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1</a:t>
            </a:r>
          </a:p>
        </p:txBody>
      </p:sp>
      <p:sp>
        <p:nvSpPr>
          <p:cNvPr id="3" name="Text Placeholder 2"/>
          <p:cNvSpPr>
            <a:spLocks noGrp="1"/>
          </p:cNvSpPr>
          <p:nvPr>
            <p:ph type="body" sz="quarter" idx="13"/>
          </p:nvPr>
        </p:nvSpPr>
        <p:spPr>
          <a:xfrm>
            <a:off x="1024128" y="1758315"/>
            <a:ext cx="9720072" cy="5099685"/>
          </a:xfrm>
        </p:spPr>
        <p:txBody>
          <a:bodyPr>
            <a:normAutofit fontScale="85000" lnSpcReduction="20000"/>
          </a:bodyPr>
          <a:lstStyle/>
          <a:p>
            <a:pPr marL="0" indent="0">
              <a:buNone/>
            </a:pPr>
            <a:r>
              <a:rPr lang="en-US" sz="4600" dirty="0"/>
              <a:t>Our chemistry data set includes results for a number of analytes but we would like to focus on a subset of the data for this lesson.</a:t>
            </a:r>
          </a:p>
          <a:p>
            <a:pPr marL="0" indent="0">
              <a:buNone/>
            </a:pPr>
            <a:r>
              <a:rPr lang="en-US" dirty="0"/>
              <a:t>Open </a:t>
            </a:r>
            <a:r>
              <a:rPr lang="en-US" sz="4300" dirty="0">
                <a:solidFill>
                  <a:schemeClr val="accent2"/>
                </a:solidFill>
                <a:latin typeface="Consolas" panose="020B0609020204030204" pitchFamily="49" charset="0"/>
              </a:rPr>
              <a:t>05 - </a:t>
            </a:r>
            <a:r>
              <a:rPr lang="en-US" sz="4300" dirty="0" err="1">
                <a:solidFill>
                  <a:schemeClr val="accent2"/>
                </a:solidFill>
                <a:latin typeface="Consolas" panose="020B0609020204030204" pitchFamily="49" charset="0"/>
              </a:rPr>
              <a:t>Visualize.Rmd</a:t>
            </a:r>
            <a:r>
              <a:rPr lang="en-US" dirty="0"/>
              <a:t>. Work through the exercises of the section titled “Your Turn 1”.</a:t>
            </a:r>
            <a:br>
              <a:rPr lang="en-US" dirty="0"/>
            </a:br>
            <a:br>
              <a:rPr lang="en-US" dirty="0"/>
            </a:br>
            <a:r>
              <a:rPr lang="en-US" dirty="0">
                <a:solidFill>
                  <a:srgbClr val="C00000"/>
                </a:solidFill>
              </a:rPr>
              <a:t>Stop</a:t>
            </a:r>
            <a:r>
              <a:rPr lang="en-US" dirty="0"/>
              <a:t> when it says “</a:t>
            </a:r>
            <a:r>
              <a:rPr lang="en-US" dirty="0">
                <a:solidFill>
                  <a:srgbClr val="C00000"/>
                </a:solidFill>
              </a:rPr>
              <a:t>Stop Here</a:t>
            </a:r>
            <a:r>
              <a:rPr lang="en-US" dirty="0"/>
              <a:t>”.</a:t>
            </a:r>
            <a:br>
              <a:rPr lang="en-US" dirty="0"/>
            </a:br>
            <a:br>
              <a:rPr lang="en-US" dirty="0"/>
            </a:br>
            <a:r>
              <a:rPr lang="en-US" dirty="0"/>
              <a:t>Put a sticky note on your computer when you are done.</a:t>
            </a:r>
          </a:p>
          <a:p>
            <a:pPr marL="0" indent="0">
              <a:buNone/>
            </a:pPr>
            <a:endParaRPr lang="en-US" dirty="0"/>
          </a:p>
        </p:txBody>
      </p:sp>
    </p:spTree>
    <p:extLst>
      <p:ext uri="{BB962C8B-B14F-4D97-AF65-F5344CB8AC3E}">
        <p14:creationId xmlns:p14="http://schemas.microsoft.com/office/powerpoint/2010/main" val="33834577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AD374A-3FF9-C540-BF9E-84AD43687395}"/>
              </a:ext>
            </a:extLst>
          </p:cNvPr>
          <p:cNvPicPr>
            <a:picLocks noChangeAspect="1"/>
          </p:cNvPicPr>
          <p:nvPr/>
        </p:nvPicPr>
        <p:blipFill>
          <a:blip r:embed="rId3"/>
          <a:stretch>
            <a:fillRect/>
          </a:stretch>
        </p:blipFill>
        <p:spPr>
          <a:xfrm>
            <a:off x="3858794" y="549107"/>
            <a:ext cx="4474411" cy="4939671"/>
          </a:xfrm>
          <a:prstGeom prst="rect">
            <a:avLst/>
          </a:prstGeom>
          <a:ln w="12700">
            <a:solidFill>
              <a:schemeClr val="tx1"/>
            </a:solidFill>
          </a:ln>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56517DBE-B0AA-1941-9EA1-57E574D9C269}"/>
              </a:ext>
            </a:extLst>
          </p:cNvPr>
          <p:cNvSpPr txBox="1"/>
          <p:nvPr/>
        </p:nvSpPr>
        <p:spPr>
          <a:xfrm>
            <a:off x="2326105" y="5855368"/>
            <a:ext cx="7315201" cy="646331"/>
          </a:xfrm>
          <a:prstGeom prst="rect">
            <a:avLst/>
          </a:prstGeom>
          <a:noFill/>
        </p:spPr>
        <p:txBody>
          <a:bodyPr wrap="square" rtlCol="0">
            <a:spAutoFit/>
          </a:bodyPr>
          <a:lstStyle/>
          <a:p>
            <a:pPr algn="ctr"/>
            <a:r>
              <a:rPr lang="en-US" sz="3600" dirty="0">
                <a:hlinkClick r:id="rId4"/>
              </a:rPr>
              <a:t>https://clauswilke.com/dataviz/</a:t>
            </a:r>
            <a:endParaRPr lang="en-US" sz="3600" dirty="0"/>
          </a:p>
        </p:txBody>
      </p:sp>
    </p:spTree>
    <p:extLst>
      <p:ext uri="{BB962C8B-B14F-4D97-AF65-F5344CB8AC3E}">
        <p14:creationId xmlns:p14="http://schemas.microsoft.com/office/powerpoint/2010/main" val="3270513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09BD86-ACD5-6D4D-98EF-5D0069ABE6F1}"/>
              </a:ext>
            </a:extLst>
          </p:cNvPr>
          <p:cNvPicPr>
            <a:picLocks noChangeAspect="1"/>
          </p:cNvPicPr>
          <p:nvPr/>
        </p:nvPicPr>
        <p:blipFill>
          <a:blip r:embed="rId3"/>
          <a:stretch>
            <a:fillRect/>
          </a:stretch>
        </p:blipFill>
        <p:spPr>
          <a:xfrm>
            <a:off x="1103444" y="1161845"/>
            <a:ext cx="9985109" cy="7470037"/>
          </a:xfrm>
          <a:prstGeom prst="rect">
            <a:avLst/>
          </a:prstGeom>
        </p:spPr>
      </p:pic>
      <p:sp>
        <p:nvSpPr>
          <p:cNvPr id="3" name="Rectangle 2"/>
          <p:cNvSpPr/>
          <p:nvPr/>
        </p:nvSpPr>
        <p:spPr>
          <a:xfrm>
            <a:off x="1103445" y="1161846"/>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66691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7930C6-2AA7-4D4A-BB1D-099F42C3954A}"/>
              </a:ext>
            </a:extLst>
          </p:cNvPr>
          <p:cNvPicPr>
            <a:picLocks noChangeAspect="1"/>
          </p:cNvPicPr>
          <p:nvPr/>
        </p:nvPicPr>
        <p:blipFill>
          <a:blip r:embed="rId3"/>
          <a:stretch>
            <a:fillRect/>
          </a:stretch>
        </p:blipFill>
        <p:spPr>
          <a:xfrm>
            <a:off x="5246164" y="2041071"/>
            <a:ext cx="5984692" cy="3739243"/>
          </a:xfrm>
          <a:prstGeom prst="rect">
            <a:avLst/>
          </a:prstGeom>
        </p:spPr>
      </p:pic>
      <p:grpSp>
        <p:nvGrpSpPr>
          <p:cNvPr id="6" name="Group 5">
            <a:extLst>
              <a:ext uri="{FF2B5EF4-FFF2-40B4-BE49-F238E27FC236}">
                <a16:creationId xmlns:a16="http://schemas.microsoft.com/office/drawing/2014/main" id="{DB687BD0-6D50-2546-BBB6-5C339F5B9516}"/>
              </a:ext>
            </a:extLst>
          </p:cNvPr>
          <p:cNvGrpSpPr/>
          <p:nvPr/>
        </p:nvGrpSpPr>
        <p:grpSpPr>
          <a:xfrm>
            <a:off x="1024128" y="1643120"/>
            <a:ext cx="3610941" cy="4629664"/>
            <a:chOff x="1163863" y="1811190"/>
            <a:chExt cx="2902591" cy="3721473"/>
          </a:xfrm>
        </p:grpSpPr>
        <p:pic>
          <p:nvPicPr>
            <p:cNvPr id="4" name="Picture 3">
              <a:extLst>
                <a:ext uri="{FF2B5EF4-FFF2-40B4-BE49-F238E27FC236}">
                  <a16:creationId xmlns:a16="http://schemas.microsoft.com/office/drawing/2014/main" id="{3CC54740-0AE9-AB47-BBB7-ED406A811D10}"/>
                </a:ext>
              </a:extLst>
            </p:cNvPr>
            <p:cNvPicPr>
              <a:picLocks noChangeAspect="1"/>
            </p:cNvPicPr>
            <p:nvPr/>
          </p:nvPicPr>
          <p:blipFill>
            <a:blip r:embed="rId4"/>
            <a:stretch>
              <a:fillRect/>
            </a:stretch>
          </p:blipFill>
          <p:spPr>
            <a:xfrm>
              <a:off x="1791872" y="3258081"/>
              <a:ext cx="2274582" cy="2274582"/>
            </a:xfrm>
            <a:prstGeom prst="rect">
              <a:avLst/>
            </a:prstGeom>
          </p:spPr>
        </p:pic>
        <p:pic>
          <p:nvPicPr>
            <p:cNvPr id="5" name="Picture 4">
              <a:extLst>
                <a:ext uri="{FF2B5EF4-FFF2-40B4-BE49-F238E27FC236}">
                  <a16:creationId xmlns:a16="http://schemas.microsoft.com/office/drawing/2014/main" id="{73FF99FF-3610-CC49-B8E2-9EDD295A6F0A}"/>
                </a:ext>
              </a:extLst>
            </p:cNvPr>
            <p:cNvPicPr>
              <a:picLocks noChangeAspect="1"/>
            </p:cNvPicPr>
            <p:nvPr/>
          </p:nvPicPr>
          <p:blipFill>
            <a:blip r:embed="rId5"/>
            <a:stretch>
              <a:fillRect/>
            </a:stretch>
          </p:blipFill>
          <p:spPr>
            <a:xfrm>
              <a:off x="1163863" y="1811190"/>
              <a:ext cx="1765300" cy="2044700"/>
            </a:xfrm>
            <a:prstGeom prst="rect">
              <a:avLst/>
            </a:prstGeom>
          </p:spPr>
        </p:pic>
      </p:grpSp>
      <p:sp>
        <p:nvSpPr>
          <p:cNvPr id="7" name="Title 6">
            <a:extLst>
              <a:ext uri="{FF2B5EF4-FFF2-40B4-BE49-F238E27FC236}">
                <a16:creationId xmlns:a16="http://schemas.microsoft.com/office/drawing/2014/main" id="{D827877E-D7D7-7043-A880-18C8DEAD3428}"/>
              </a:ext>
            </a:extLst>
          </p:cNvPr>
          <p:cNvSpPr>
            <a:spLocks noGrp="1"/>
          </p:cNvSpPr>
          <p:nvPr>
            <p:ph type="title"/>
          </p:nvPr>
        </p:nvSpPr>
        <p:spPr/>
        <p:txBody>
          <a:bodyPr>
            <a:normAutofit/>
          </a:bodyPr>
          <a:lstStyle/>
          <a:p>
            <a:r>
              <a:rPr lang="en-US" dirty="0"/>
              <a:t>A grammar for </a:t>
            </a:r>
            <a:r>
              <a:rPr lang="en-US" b="1" dirty="0"/>
              <a:t>tables</a:t>
            </a:r>
          </a:p>
        </p:txBody>
      </p:sp>
    </p:spTree>
    <p:extLst>
      <p:ext uri="{BB962C8B-B14F-4D97-AF65-F5344CB8AC3E}">
        <p14:creationId xmlns:p14="http://schemas.microsoft.com/office/powerpoint/2010/main" val="39074891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509200"/>
          </a:xfrm>
          <a:prstGeom prst="rect">
            <a:avLst/>
          </a:prstGeom>
          <a:noFill/>
        </p:spPr>
        <p:txBody>
          <a:bodyPr wrap="square" rtlCol="0">
            <a:spAutoFit/>
          </a:bodyPr>
          <a:lstStyle/>
          <a:p>
            <a:r>
              <a:rPr lang="en-US" sz="3600" dirty="0"/>
              <a:t>Goals</a:t>
            </a:r>
          </a:p>
          <a:p>
            <a:pPr marL="514350" indent="-514350">
              <a:buAutoNum type="arabicPeriod"/>
            </a:pPr>
            <a:r>
              <a:rPr lang="en-US" sz="2800" dirty="0"/>
              <a:t>Appreciate the importance of visualization for understanding data</a:t>
            </a:r>
          </a:p>
          <a:p>
            <a:pPr marL="514350" indent="-514350">
              <a:buAutoNum type="arabicPeriod"/>
            </a:pPr>
            <a:r>
              <a:rPr lang="en-US" sz="2800" dirty="0"/>
              <a:t>Learn how to use ggplot2 to visualize data</a:t>
            </a:r>
          </a:p>
          <a:p>
            <a:pPr marL="514350" indent="-514350">
              <a:buAutoNum type="arabicPeriod"/>
            </a:pPr>
            <a:endParaRPr lang="en-US" sz="2800" dirty="0"/>
          </a:p>
          <a:p>
            <a:r>
              <a:rPr lang="en-US" sz="3600" dirty="0"/>
              <a:t>Objectives</a:t>
            </a:r>
          </a:p>
          <a:p>
            <a:pPr marL="514350" indent="-514350">
              <a:buAutoNum type="arabicPeriod"/>
            </a:pPr>
            <a:r>
              <a:rPr lang="en-US" sz="2800" dirty="0"/>
              <a:t>Create a basic visualization using a simple </a:t>
            </a:r>
            <a:r>
              <a:rPr lang="en-US" sz="2800" b="1" dirty="0"/>
              <a:t>template</a:t>
            </a:r>
          </a:p>
          <a:p>
            <a:pPr marL="514350" indent="-514350">
              <a:buAutoNum type="arabicPeriod"/>
            </a:pPr>
            <a:r>
              <a:rPr lang="en-US" sz="2800" dirty="0"/>
              <a:t>Define “</a:t>
            </a:r>
            <a:r>
              <a:rPr lang="en-US" sz="2800" b="1" dirty="0"/>
              <a:t>aesthetic mapping</a:t>
            </a:r>
            <a:r>
              <a:rPr lang="en-US" sz="2800" dirty="0"/>
              <a:t>” and explain how aesthetic mappings relate variables of a data frame to features of graphic markings on a plot</a:t>
            </a:r>
          </a:p>
          <a:p>
            <a:pPr marL="514350" indent="-514350">
              <a:buAutoNum type="arabicPeriod"/>
            </a:pPr>
            <a:r>
              <a:rPr lang="en-US" sz="2800" dirty="0"/>
              <a:t>Write the code to specify a type of plot and fine tune its appearance using “</a:t>
            </a:r>
            <a:r>
              <a:rPr lang="en-US" sz="2800" b="1" dirty="0" err="1"/>
              <a:t>geom</a:t>
            </a:r>
            <a:r>
              <a:rPr lang="en-US" sz="2800" dirty="0"/>
              <a:t>” functions</a:t>
            </a:r>
          </a:p>
          <a:p>
            <a:pPr marL="514350" indent="-514350">
              <a:buAutoNum type="arabicPeriod"/>
            </a:pPr>
            <a:r>
              <a:rPr lang="en-US" sz="2800" dirty="0"/>
              <a:t>Explain how to add </a:t>
            </a:r>
            <a:r>
              <a:rPr lang="en-US" sz="2800" b="1" dirty="0"/>
              <a:t>layers</a:t>
            </a:r>
            <a:r>
              <a:rPr lang="en-US" sz="2800" dirty="0"/>
              <a:t> to a </a:t>
            </a:r>
            <a:r>
              <a:rPr lang="en-US" sz="2800" dirty="0" err="1"/>
              <a:t>ggplot</a:t>
            </a:r>
            <a:r>
              <a:rPr lang="en-US" sz="2800" dirty="0"/>
              <a:t> object to create complex and highly customized visualizations</a:t>
            </a:r>
          </a:p>
        </p:txBody>
      </p:sp>
    </p:spTree>
    <p:extLst>
      <p:ext uri="{BB962C8B-B14F-4D97-AF65-F5344CB8AC3E}">
        <p14:creationId xmlns:p14="http://schemas.microsoft.com/office/powerpoint/2010/main" val="1813097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2</a:t>
            </a:r>
          </a:p>
        </p:txBody>
      </p:sp>
      <p:sp>
        <p:nvSpPr>
          <p:cNvPr id="3" name="Text Placeholder 2"/>
          <p:cNvSpPr>
            <a:spLocks noGrp="1"/>
          </p:cNvSpPr>
          <p:nvPr>
            <p:ph type="body" sz="quarter" idx="13"/>
          </p:nvPr>
        </p:nvSpPr>
        <p:spPr>
          <a:xfrm>
            <a:off x="1024128" y="2238375"/>
            <a:ext cx="9720072" cy="4516755"/>
          </a:xfrm>
        </p:spPr>
        <p:txBody>
          <a:bodyPr>
            <a:normAutofit fontScale="85000" lnSpcReduction="10000"/>
          </a:bodyPr>
          <a:lstStyle/>
          <a:p>
            <a:pPr marL="0" indent="0">
              <a:buNone/>
            </a:pPr>
            <a:r>
              <a:rPr lang="en-US" sz="4600" dirty="0"/>
              <a:t>We have created a subset of the </a:t>
            </a:r>
            <a:r>
              <a:rPr lang="en-US" sz="4600" dirty="0" err="1">
                <a:solidFill>
                  <a:schemeClr val="accent2"/>
                </a:solidFill>
                <a:latin typeface="Consolas" panose="020B0609020204030204" pitchFamily="49" charset="0"/>
              </a:rPr>
              <a:t>biochem</a:t>
            </a:r>
            <a:r>
              <a:rPr lang="en-US" sz="4600" dirty="0">
                <a:solidFill>
                  <a:schemeClr val="accent2"/>
                </a:solidFill>
                <a:latin typeface="Consolas" panose="020B0609020204030204" pitchFamily="49" charset="0"/>
              </a:rPr>
              <a:t> </a:t>
            </a:r>
            <a:r>
              <a:rPr lang="en-US" sz="4600" dirty="0"/>
              <a:t>data frame called </a:t>
            </a:r>
            <a:r>
              <a:rPr lang="en-US" sz="4600" dirty="0" err="1">
                <a:solidFill>
                  <a:schemeClr val="accent2"/>
                </a:solidFill>
                <a:latin typeface="Consolas" panose="020B0609020204030204" pitchFamily="49" charset="0"/>
                <a:cs typeface="Consolas" panose="020B0609020204030204" pitchFamily="49" charset="0"/>
              </a:rPr>
              <a:t>k_data</a:t>
            </a:r>
            <a:r>
              <a:rPr lang="en-US" sz="4600" dirty="0">
                <a:solidFill>
                  <a:schemeClr val="accent2"/>
                </a:solidFill>
                <a:latin typeface="Consolas" panose="020B0609020204030204" pitchFamily="49" charset="0"/>
                <a:cs typeface="Consolas" panose="020B0609020204030204" pitchFamily="49" charset="0"/>
              </a:rPr>
              <a:t> </a:t>
            </a:r>
            <a:r>
              <a:rPr lang="en-US" sz="4600" dirty="0"/>
              <a:t>that only contains potassium results. </a:t>
            </a:r>
          </a:p>
          <a:p>
            <a:pPr marL="0" indent="0">
              <a:buNone/>
            </a:pPr>
            <a:r>
              <a:rPr lang="en-US" sz="4600" dirty="0"/>
              <a:t>What do you think plot would look like in which: </a:t>
            </a:r>
          </a:p>
          <a:p>
            <a:pPr>
              <a:buFontTx/>
              <a:buChar char="-"/>
            </a:pPr>
            <a:r>
              <a:rPr lang="en-US" sz="4600" dirty="0"/>
              <a:t> the x-axis represents </a:t>
            </a:r>
            <a:r>
              <a:rPr lang="en-US" sz="4600" dirty="0">
                <a:solidFill>
                  <a:schemeClr val="accent2"/>
                </a:solidFill>
                <a:latin typeface="Consolas" panose="020B0609020204030204" pitchFamily="49" charset="0"/>
              </a:rPr>
              <a:t>value </a:t>
            </a:r>
            <a:r>
              <a:rPr lang="en-US" sz="4600" dirty="0"/>
              <a:t>(quantitative result)</a:t>
            </a:r>
          </a:p>
          <a:p>
            <a:pPr>
              <a:buFontTx/>
              <a:buChar char="-"/>
            </a:pPr>
            <a:r>
              <a:rPr lang="en-US" sz="4600" dirty="0"/>
              <a:t> the y-axis represents a count of observations at each value?</a:t>
            </a:r>
          </a:p>
          <a:p>
            <a:pPr marL="0" indent="0">
              <a:buNone/>
            </a:pPr>
            <a:endParaRPr lang="en-US" dirty="0"/>
          </a:p>
        </p:txBody>
      </p:sp>
    </p:spTree>
    <p:extLst>
      <p:ext uri="{BB962C8B-B14F-4D97-AF65-F5344CB8AC3E}">
        <p14:creationId xmlns:p14="http://schemas.microsoft.com/office/powerpoint/2010/main" val="2626852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3F7B0-5EAA-CC47-8F76-44FC69EB18D8}"/>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6084AEF4-C4D8-B141-8E82-FC394ABB2445}"/>
              </a:ext>
            </a:extLst>
          </p:cNvPr>
          <p:cNvSpPr>
            <a:spLocks noGrp="1"/>
          </p:cNvSpPr>
          <p:nvPr>
            <p:ph type="body" sz="quarter" idx="13"/>
          </p:nvPr>
        </p:nvSpPr>
        <p:spPr>
          <a:xfrm>
            <a:off x="1024128" y="4966335"/>
            <a:ext cx="9720072" cy="1126845"/>
          </a:xfrm>
        </p:spPr>
        <p:txBody>
          <a:bodyPr>
            <a:normAutofit/>
          </a:bodyPr>
          <a:lstStyle/>
          <a:p>
            <a:pPr algn="ctr"/>
            <a:r>
              <a:rPr lang="en-US" dirty="0"/>
              <a:t>What is the name of this kind of plot? </a:t>
            </a:r>
          </a:p>
        </p:txBody>
      </p:sp>
      <p:pic>
        <p:nvPicPr>
          <p:cNvPr id="4" name="Picture 3">
            <a:extLst>
              <a:ext uri="{FF2B5EF4-FFF2-40B4-BE49-F238E27FC236}">
                <a16:creationId xmlns:a16="http://schemas.microsoft.com/office/drawing/2014/main" id="{090ECD9C-0DC0-EB4E-99B2-32AA176701FE}"/>
              </a:ext>
            </a:extLst>
          </p:cNvPr>
          <p:cNvPicPr>
            <a:picLocks noChangeAspect="1"/>
          </p:cNvPicPr>
          <p:nvPr/>
        </p:nvPicPr>
        <p:blipFill rotWithShape="1">
          <a:blip r:embed="rId3"/>
          <a:srcRect l="5927"/>
          <a:stretch/>
        </p:blipFill>
        <p:spPr>
          <a:xfrm>
            <a:off x="4130040" y="1962207"/>
            <a:ext cx="3749040" cy="2753982"/>
          </a:xfrm>
          <a:prstGeom prst="rect">
            <a:avLst/>
          </a:prstGeom>
        </p:spPr>
      </p:pic>
    </p:spTree>
    <p:extLst>
      <p:ext uri="{BB962C8B-B14F-4D97-AF65-F5344CB8AC3E}">
        <p14:creationId xmlns:p14="http://schemas.microsoft.com/office/powerpoint/2010/main" val="3497489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3</a:t>
            </a:r>
          </a:p>
        </p:txBody>
      </p:sp>
      <p:sp>
        <p:nvSpPr>
          <p:cNvPr id="3" name="Text Placeholder 2"/>
          <p:cNvSpPr>
            <a:spLocks noGrp="1"/>
          </p:cNvSpPr>
          <p:nvPr>
            <p:ph type="body" sz="quarter" idx="13"/>
          </p:nvPr>
        </p:nvSpPr>
        <p:spPr>
          <a:xfrm>
            <a:off x="1024128" y="1758315"/>
            <a:ext cx="9720072" cy="1965135"/>
          </a:xfrm>
        </p:spPr>
        <p:txBody>
          <a:bodyPr>
            <a:normAutofit fontScale="77500" lnSpcReduction="20000"/>
          </a:bodyPr>
          <a:lstStyle/>
          <a:p>
            <a:pPr marL="0" indent="0">
              <a:buNone/>
            </a:pPr>
            <a:r>
              <a:rPr lang="en-US" dirty="0"/>
              <a:t>Type the following code into the Your Turn 3 section code chunk in the markdown to make a graph.</a:t>
            </a:r>
          </a:p>
          <a:p>
            <a:pPr marL="0" indent="0">
              <a:buNone/>
            </a:pPr>
            <a:r>
              <a:rPr lang="en-US" dirty="0"/>
              <a:t>Pay attention to the spelling, capitalization, and parentheses!</a:t>
            </a:r>
          </a:p>
          <a:p>
            <a:pPr marL="0" indent="0">
              <a:buNone/>
            </a:pPr>
            <a:endParaRPr lang="en-US" dirty="0"/>
          </a:p>
          <a:p>
            <a:pPr marL="0" indent="0">
              <a:buNone/>
            </a:pPr>
            <a:endParaRPr lang="en-US" dirty="0"/>
          </a:p>
        </p:txBody>
      </p:sp>
      <p:grpSp>
        <p:nvGrpSpPr>
          <p:cNvPr id="4" name="Group 3">
            <a:extLst>
              <a:ext uri="{FF2B5EF4-FFF2-40B4-BE49-F238E27FC236}">
                <a16:creationId xmlns:a16="http://schemas.microsoft.com/office/drawing/2014/main" id="{3813AC5B-1162-7E4C-A3DA-77EA1D8F06E6}"/>
              </a:ext>
            </a:extLst>
          </p:cNvPr>
          <p:cNvGrpSpPr/>
          <p:nvPr/>
        </p:nvGrpSpPr>
        <p:grpSpPr>
          <a:xfrm>
            <a:off x="1024128" y="3723450"/>
            <a:ext cx="9856737" cy="1323740"/>
            <a:chOff x="2080825" y="3162925"/>
            <a:chExt cx="8090002" cy="655320"/>
          </a:xfrm>
        </p:grpSpPr>
        <p:sp>
          <p:nvSpPr>
            <p:cNvPr id="5" name="Rectangle 4">
              <a:extLst>
                <a:ext uri="{FF2B5EF4-FFF2-40B4-BE49-F238E27FC236}">
                  <a16:creationId xmlns:a16="http://schemas.microsoft.com/office/drawing/2014/main" id="{BA21940D-4892-1347-8A0E-4D8676AD00A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4ED9956C-5083-4C49-B024-3499DC1CA1BC}"/>
                </a:ext>
              </a:extLst>
            </p:cNvPr>
            <p:cNvSpPr txBox="1"/>
            <p:nvPr/>
          </p:nvSpPr>
          <p:spPr>
            <a:xfrm>
              <a:off x="2202863" y="3235065"/>
              <a:ext cx="7967964" cy="472333"/>
            </a:xfrm>
            <a:prstGeom prst="rect">
              <a:avLst/>
            </a:prstGeom>
            <a:noFill/>
          </p:spPr>
          <p:txBody>
            <a:bodyPr wrap="square" rtlCol="0">
              <a:spAutoFit/>
            </a:bodyPr>
            <a:lstStyle/>
            <a:p>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ggplot</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(data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k_data</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 </a:t>
              </a:r>
            </a:p>
            <a:p>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geom_histogram</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(mapping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aes</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(x = value))</a:t>
              </a:r>
            </a:p>
          </p:txBody>
        </p:sp>
      </p:grpSp>
      <p:sp>
        <p:nvSpPr>
          <p:cNvPr id="8" name="Text Placeholder 2">
            <a:extLst>
              <a:ext uri="{FF2B5EF4-FFF2-40B4-BE49-F238E27FC236}">
                <a16:creationId xmlns:a16="http://schemas.microsoft.com/office/drawing/2014/main" id="{DD8A296C-E77E-615B-6EC7-C71D94EA6DC2}"/>
              </a:ext>
            </a:extLst>
          </p:cNvPr>
          <p:cNvSpPr txBox="1">
            <a:spLocks/>
          </p:cNvSpPr>
          <p:nvPr/>
        </p:nvSpPr>
        <p:spPr>
          <a:xfrm>
            <a:off x="1024128" y="5047190"/>
            <a:ext cx="10143744" cy="777678"/>
          </a:xfrm>
          <a:prstGeom prst="rect">
            <a:avLst/>
          </a:prstGeom>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700" dirty="0"/>
              <a:t>Does the plot fit the image you were expecting? Why or why not?</a:t>
            </a:r>
          </a:p>
          <a:p>
            <a:pPr marL="0" indent="0">
              <a:buNone/>
            </a:pPr>
            <a:r>
              <a:rPr lang="en-US" sz="4000" dirty="0">
                <a:solidFill>
                  <a:srgbClr val="C00000"/>
                </a:solidFill>
              </a:rPr>
              <a:t>Stop</a:t>
            </a:r>
            <a:r>
              <a:rPr lang="en-US" sz="4000" dirty="0"/>
              <a:t> when it says “</a:t>
            </a:r>
            <a:r>
              <a:rPr lang="en-US" sz="4000" dirty="0">
                <a:solidFill>
                  <a:srgbClr val="C00000"/>
                </a:solidFill>
              </a:rPr>
              <a:t>Stop Here</a:t>
            </a:r>
            <a:r>
              <a:rPr lang="en-US" sz="4000" dirty="0"/>
              <a:t>”. Put up your sticky.</a:t>
            </a:r>
            <a:endParaRPr lang="en-US" sz="3700" dirty="0"/>
          </a:p>
        </p:txBody>
      </p:sp>
    </p:spTree>
    <p:extLst>
      <p:ext uri="{BB962C8B-B14F-4D97-AF65-F5344CB8AC3E}">
        <p14:creationId xmlns:p14="http://schemas.microsoft.com/office/powerpoint/2010/main" val="3630045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0DE81FA-7876-3449-9AF2-6C2321DB9AB7}"/>
              </a:ext>
            </a:extLst>
          </p:cNvPr>
          <p:cNvSpPr txBox="1"/>
          <p:nvPr/>
        </p:nvSpPr>
        <p:spPr>
          <a:xfrm>
            <a:off x="1516810" y="1905506"/>
            <a:ext cx="9384628" cy="3046988"/>
          </a:xfrm>
          <a:prstGeom prst="rect">
            <a:avLst/>
          </a:prstGeom>
          <a:noFill/>
        </p:spPr>
        <p:txBody>
          <a:bodyPr wrap="square" rtlCol="0">
            <a:spAutoFit/>
          </a:bodyPr>
          <a:lstStyle/>
          <a:p>
            <a:r>
              <a:rPr lang="en-US" sz="3200" dirty="0"/>
              <a:t>Often times, things that look like an error in R are actually just a message. </a:t>
            </a:r>
          </a:p>
          <a:p>
            <a:endParaRPr lang="en-US" sz="3200" dirty="0"/>
          </a:p>
          <a:p>
            <a:r>
              <a:rPr lang="en-US" sz="3200" dirty="0"/>
              <a:t>R lets you know that when you ask it to draw a histogram you should tell it how wide each bin should be, because this affects the granularity of the data displayed.</a:t>
            </a:r>
          </a:p>
        </p:txBody>
      </p:sp>
      <p:sp>
        <p:nvSpPr>
          <p:cNvPr id="13" name="Rectangle 12">
            <a:extLst>
              <a:ext uri="{FF2B5EF4-FFF2-40B4-BE49-F238E27FC236}">
                <a16:creationId xmlns:a16="http://schemas.microsoft.com/office/drawing/2014/main" id="{4813D4E0-0CEC-3447-9D5E-E86B662228DF}"/>
              </a:ext>
            </a:extLst>
          </p:cNvPr>
          <p:cNvSpPr/>
          <p:nvPr/>
        </p:nvSpPr>
        <p:spPr>
          <a:xfrm>
            <a:off x="1322302" y="5334493"/>
            <a:ext cx="9856737" cy="132374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680348A-D682-B543-9C96-4E851219AF4C}"/>
              </a:ext>
            </a:extLst>
          </p:cNvPr>
          <p:cNvSpPr txBox="1"/>
          <p:nvPr/>
        </p:nvSpPr>
        <p:spPr>
          <a:xfrm>
            <a:off x="1470991" y="5480215"/>
            <a:ext cx="9708048" cy="954108"/>
          </a:xfrm>
          <a:prstGeom prst="rect">
            <a:avLst/>
          </a:prstGeom>
          <a:noFill/>
        </p:spPr>
        <p:txBody>
          <a:bodyPr wrap="square" rtlCol="0">
            <a:spAutoFit/>
          </a:bodyPr>
          <a:lstStyle/>
          <a:p>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ggplot</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(data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k_data</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 </a:t>
            </a:r>
          </a:p>
          <a:p>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geom_histogram</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(mapping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aes</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(x = value))</a:t>
            </a:r>
          </a:p>
        </p:txBody>
      </p:sp>
      <p:sp>
        <p:nvSpPr>
          <p:cNvPr id="2" name="TextBox 1">
            <a:extLst>
              <a:ext uri="{FF2B5EF4-FFF2-40B4-BE49-F238E27FC236}">
                <a16:creationId xmlns:a16="http://schemas.microsoft.com/office/drawing/2014/main" id="{7B6757C6-733E-1BFF-EB86-10BB8A449C7D}"/>
              </a:ext>
            </a:extLst>
          </p:cNvPr>
          <p:cNvSpPr txBox="1"/>
          <p:nvPr/>
        </p:nvSpPr>
        <p:spPr>
          <a:xfrm>
            <a:off x="616790" y="557996"/>
            <a:ext cx="11353800" cy="584775"/>
          </a:xfrm>
          <a:prstGeom prst="rect">
            <a:avLst/>
          </a:prstGeom>
          <a:noFill/>
        </p:spPr>
        <p:txBody>
          <a:bodyPr wrap="square" rtlCol="0">
            <a:spAutoFit/>
          </a:bodyPr>
          <a:lstStyle/>
          <a:p>
            <a:pPr algn="ctr"/>
            <a:r>
              <a:rPr lang="en-US" sz="3200" b="0" i="0" dirty="0">
                <a:solidFill>
                  <a:srgbClr val="000000"/>
                </a:solidFill>
                <a:effectLst/>
                <a:latin typeface="Lucida Grande" panose="020B0600040502020204" pitchFamily="34" charset="0"/>
              </a:rPr>
              <a:t>using `bins = 30`. Pick better value with `</a:t>
            </a:r>
            <a:r>
              <a:rPr lang="en-US" sz="3200" b="0" i="0" dirty="0" err="1">
                <a:solidFill>
                  <a:srgbClr val="000000"/>
                </a:solidFill>
                <a:effectLst/>
                <a:latin typeface="Lucida Grande" panose="020B0600040502020204" pitchFamily="34" charset="0"/>
              </a:rPr>
              <a:t>binwidth</a:t>
            </a:r>
            <a:r>
              <a:rPr lang="en-US" sz="3200" b="0" i="0" dirty="0">
                <a:solidFill>
                  <a:srgbClr val="000000"/>
                </a:solidFill>
                <a:effectLst/>
                <a:latin typeface="Lucida Grande" panose="020B0600040502020204" pitchFamily="34" charset="0"/>
              </a:rPr>
              <a:t>`.</a:t>
            </a:r>
            <a:endParaRPr lang="en-US" sz="3200" dirty="0"/>
          </a:p>
        </p:txBody>
      </p:sp>
    </p:spTree>
    <p:extLst>
      <p:ext uri="{BB962C8B-B14F-4D97-AF65-F5344CB8AC3E}">
        <p14:creationId xmlns:p14="http://schemas.microsoft.com/office/powerpoint/2010/main" val="58711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RCDA MGH 2018 Template</Template>
  <TotalTime>24581</TotalTime>
  <Words>5562</Words>
  <Application>Microsoft Macintosh PowerPoint</Application>
  <PresentationFormat>Widescreen</PresentationFormat>
  <Paragraphs>602</Paragraphs>
  <Slides>53</Slides>
  <Notes>49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Arial</vt:lpstr>
      <vt:lpstr>Calibri</vt:lpstr>
      <vt:lpstr>Consolas</vt:lpstr>
      <vt:lpstr>Lucida Grande</vt:lpstr>
      <vt:lpstr>Tw Cen MT</vt:lpstr>
      <vt:lpstr>Tw Cen MT Condensed</vt:lpstr>
      <vt:lpstr>Wingdings 3</vt:lpstr>
      <vt:lpstr>Integral</vt:lpstr>
      <vt:lpstr>Data Visualization</vt:lpstr>
      <vt:lpstr>PowerPoint Presentation</vt:lpstr>
      <vt:lpstr>PowerPoint Presentation</vt:lpstr>
      <vt:lpstr>biochem – Chemistry results data frame</vt:lpstr>
      <vt:lpstr>Your Turn 1</vt:lpstr>
      <vt:lpstr>Your Turn 2</vt:lpstr>
      <vt:lpstr>Your Turn 2</vt:lpstr>
      <vt:lpstr>Your Turn 3</vt:lpstr>
      <vt:lpstr>PowerPoint Presentation</vt:lpstr>
      <vt:lpstr>PowerPoint Presentation</vt:lpstr>
      <vt:lpstr>PowerPoint Presentation</vt:lpstr>
      <vt:lpstr>PowerPoint Presentation</vt:lpstr>
      <vt:lpstr>To make any kind of graph:</vt:lpstr>
      <vt:lpstr>PowerPoint Presentation</vt:lpstr>
      <vt:lpstr>1. Pick a “Tidy” Data Frame</vt:lpstr>
      <vt:lpstr>PowerPoint Presentation</vt:lpstr>
      <vt:lpstr>2. Pick a “Geom” Function</vt:lpstr>
      <vt:lpstr>PowerPoint Presentation</vt:lpstr>
      <vt:lpstr>3. Write Aesthetic Mappings</vt:lpstr>
      <vt:lpstr>Aesthetics</vt:lpstr>
      <vt:lpstr>To make any kind of graph:</vt:lpstr>
      <vt:lpstr>Your Turn 4</vt:lpstr>
      <vt:lpstr>Setting vs Mapping Aesthetics</vt:lpstr>
      <vt:lpstr>PowerPoint Presentation</vt:lpstr>
      <vt:lpstr>PowerPoint Presentation</vt:lpstr>
      <vt:lpstr>PowerPoint Presentation</vt:lpstr>
      <vt:lpstr>PowerPoint Presentation</vt:lpstr>
      <vt:lpstr>Geom Functions</vt:lpstr>
      <vt:lpstr>PowerPoint Presentation</vt:lpstr>
      <vt:lpstr>PowerPoint Presentation</vt:lpstr>
      <vt:lpstr>Your Turn 5</vt:lpstr>
      <vt:lpstr>Faceting</vt:lpstr>
      <vt:lpstr>Features can be added as “layers” to the plot</vt:lpstr>
      <vt:lpstr>Facet functions create subplots of a data frame based on one or more variables</vt:lpstr>
      <vt:lpstr>A grid of subplots can be created based on two variables</vt:lpstr>
      <vt:lpstr>PowerPoint Presentation</vt:lpstr>
      <vt:lpstr>Your Turn 5</vt:lpstr>
      <vt:lpstr>PowerPoint Presentation</vt:lpstr>
      <vt:lpstr>What Else?</vt:lpstr>
      <vt:lpstr>PowerPoint Presentation</vt:lpstr>
      <vt:lpstr>PowerPoint Presentation</vt:lpstr>
      <vt:lpstr>PowerPoint Presentation</vt:lpstr>
      <vt:lpstr>PowerPoint Presentation</vt:lpstr>
      <vt:lpstr>PowerPoint Presentation</vt:lpstr>
      <vt:lpstr>PowerPoint Presentation</vt:lpstr>
      <vt:lpstr>Manually saving plots</vt:lpstr>
      <vt:lpstr>ggsave( ) is the most comprehensive method to save plots</vt:lpstr>
      <vt:lpstr>PowerPoint Presentation</vt:lpstr>
      <vt:lpstr>PowerPoint Presentation</vt:lpstr>
      <vt:lpstr>PowerPoint Presentation</vt:lpstr>
      <vt:lpstr>PowerPoint Presentation</vt:lpstr>
      <vt:lpstr>A grammar for tables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Patrick C Mathias</cp:lastModifiedBy>
  <cp:revision>591</cp:revision>
  <cp:lastPrinted>2020-07-07T16:31:56Z</cp:lastPrinted>
  <dcterms:created xsi:type="dcterms:W3CDTF">2018-02-26T19:02:44Z</dcterms:created>
  <dcterms:modified xsi:type="dcterms:W3CDTF">2023-07-23T23:09:23Z</dcterms:modified>
</cp:coreProperties>
</file>